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8" r:id="rId3"/>
    <p:sldId id="286" r:id="rId4"/>
    <p:sldId id="288" r:id="rId5"/>
    <p:sldId id="297" r:id="rId6"/>
    <p:sldId id="283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8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>
        <p:scale>
          <a:sx n="70" d="100"/>
          <a:sy n="70" d="100"/>
        </p:scale>
        <p:origin x="-74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7A0B-94EE-4487-8E69-F8B6396A465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93DF-B859-49E0-ADBB-7FC3A5FE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Вынос питательных веществ с урожаем 25-30 ц семян рапса составляет 140160 кг N, 60-70 кг 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, 115-140 кг К</a:t>
            </a:r>
            <a:r>
              <a:rPr lang="ru-RU" baseline="-25000" dirty="0" smtClean="0"/>
              <a:t>2</a:t>
            </a:r>
            <a:r>
              <a:rPr lang="ru-RU" dirty="0" smtClean="0"/>
              <a:t>О, 95 кг Са и 20 кг Mg на 1 га.Рапс очень чувствительный к недостатку бора, марганца и реже молибдена. При урожае семян 30-35 ц/га он выносит из почвы около 200-300 г бора, 5-10 г молибдена и 0,5-1 кг марганца.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Вынос питательных веществ с урожаем 25-30 ц семян рапса составляет 140160 кг N, 60-70 кг Р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5</a:t>
            </a:r>
            <a:r>
              <a:rPr lang="ru-RU" dirty="0" smtClean="0"/>
              <a:t>, 115-140 кг К</a:t>
            </a:r>
            <a:r>
              <a:rPr lang="ru-RU" baseline="-25000" dirty="0" smtClean="0"/>
              <a:t>2</a:t>
            </a:r>
            <a:r>
              <a:rPr lang="ru-RU" dirty="0" smtClean="0"/>
              <a:t>О, 95 кг Са и 20 кг Mg на 1 га.Рапс очень чувствительный к недостатку бора, марганца и реже молибдена. При урожае семян 30-35 ц/га он выносит из почвы около 200-300 г бора, 5-10 г молибдена и 0,5-1 кг марганца.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 поколения…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60" y="3122950"/>
            <a:ext cx="459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 и Меристем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4643"/>
            <a:ext cx="1343352" cy="769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7426"/>
            <a:ext cx="1752600" cy="717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76" y="1310583"/>
            <a:ext cx="1878611" cy="15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2036" y="4812258"/>
            <a:ext cx="4494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МАСЛИЧНЫЕ КУЛЬТУРЫ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РАПС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36" y="1312858"/>
            <a:ext cx="2511164" cy="33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76" y="3023058"/>
            <a:ext cx="1844492" cy="16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299525" cy="34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02347"/>
              </p:ext>
            </p:extLst>
          </p:nvPr>
        </p:nvGraphicFramePr>
        <p:xfrm>
          <a:off x="164299" y="4495800"/>
          <a:ext cx="5486401" cy="609444"/>
        </p:xfrm>
        <a:graphic>
          <a:graphicData uri="http://schemas.openxmlformats.org/drawingml/2006/table">
            <a:tbl>
              <a:tblPr/>
              <a:tblGrid>
                <a:gridCol w="896091"/>
                <a:gridCol w="951635"/>
                <a:gridCol w="896091"/>
                <a:gridCol w="951635"/>
                <a:gridCol w="951635"/>
                <a:gridCol w="839314"/>
              </a:tblGrid>
              <a:tr h="195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,5S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1,5B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0,001Mo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3" y="1349165"/>
            <a:ext cx="825505" cy="12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55365"/>
              </p:ext>
            </p:extLst>
          </p:nvPr>
        </p:nvGraphicFramePr>
        <p:xfrm>
          <a:off x="1295400" y="1349165"/>
          <a:ext cx="7696205" cy="4634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565"/>
                <a:gridCol w="1445073"/>
                <a:gridCol w="566135"/>
                <a:gridCol w="398584"/>
                <a:gridCol w="398584"/>
                <a:gridCol w="398584"/>
                <a:gridCol w="398584"/>
                <a:gridCol w="398584"/>
                <a:gridCol w="597878"/>
                <a:gridCol w="597878"/>
                <a:gridCol w="597878"/>
                <a:gridCol w="597878"/>
              </a:tblGrid>
              <a:tr h="440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Масличные </a:t>
                      </a:r>
                      <a:r>
                        <a:rPr lang="ru-RU" sz="1200" b="1" u="none" strike="noStrike" dirty="0">
                          <a:effectLst/>
                        </a:rPr>
                        <a:t>культуры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0-20-33+1MgO+</a:t>
                      </a:r>
                      <a:r>
                        <a:rPr lang="en-US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7.5S</a:t>
                      </a:r>
                      <a:r>
                        <a:rPr lang="en-US" sz="1200" b="1" u="none" strike="noStrike" dirty="0">
                          <a:effectLst/>
                        </a:rPr>
                        <a:t>+1.5B+0.5Mn+0.05Zn+0.001Mo+</a:t>
                      </a:r>
                      <a:r>
                        <a:rPr lang="ru-RU" sz="1200" b="1" u="none" strike="noStrike" dirty="0">
                          <a:effectLst/>
                        </a:rPr>
                        <a:t>ФВ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Сырье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Состав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Кг/т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P2O5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MgO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S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Zn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6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МКФ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P2O5-51.5%;K2O-34%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404,3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K2SO4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K2O-50%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MgSO4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MgO-32%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B-17%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Mn-32%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ZnSO4*H2O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Zn-35%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0,55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Mo-54%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0,02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Лимоная кислота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Фертивант жидкий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Цвет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20,8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34,0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1,4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26118" y="2002511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Общий </a:t>
            </a:r>
            <a:r>
              <a:rPr lang="ru-RU" sz="1100" b="1" dirty="0"/>
              <a:t>азот (</a:t>
            </a:r>
            <a:r>
              <a:rPr lang="ru-RU" sz="1100" b="1" dirty="0" smtClean="0"/>
              <a:t>N)             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Органический </a:t>
            </a:r>
            <a:r>
              <a:rPr lang="ru-RU" sz="1100" b="1" dirty="0" smtClean="0"/>
              <a:t>азот </a:t>
            </a:r>
            <a:r>
              <a:rPr lang="ru-RU" sz="1100" b="1" dirty="0"/>
              <a:t>(</a:t>
            </a:r>
            <a:r>
              <a:rPr lang="ru-RU" sz="1100" b="1" dirty="0" smtClean="0"/>
              <a:t>N)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Свободные </a:t>
            </a:r>
            <a:endParaRPr lang="ru-RU" sz="1100" b="1" dirty="0" smtClean="0"/>
          </a:p>
          <a:p>
            <a:r>
              <a:rPr lang="ru-RU" sz="1100" b="1" dirty="0" smtClean="0"/>
              <a:t>Аминокислоты                       10</a:t>
            </a:r>
            <a:r>
              <a:rPr lang="ru-RU" sz="1100" b="1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6930" y="190500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Свободные аминокислоты  </a:t>
            </a:r>
            <a:r>
              <a:rPr lang="ru-RU" b="1" baseline="30000" dirty="0" smtClean="0"/>
              <a:t>            6</a:t>
            </a:r>
            <a:r>
              <a:rPr lang="ru-RU" b="1" baseline="30000" dirty="0"/>
              <a:t>%</a:t>
            </a:r>
          </a:p>
          <a:p>
            <a:r>
              <a:rPr lang="ru-RU" b="1" baseline="30000" dirty="0"/>
              <a:t>Общий азот (</a:t>
            </a:r>
            <a:r>
              <a:rPr lang="en-US" b="1" baseline="30000" dirty="0"/>
              <a:t>N)      </a:t>
            </a:r>
            <a:r>
              <a:rPr lang="en-US" b="1" baseline="30000" dirty="0" smtClean="0"/>
              <a:t>                             </a:t>
            </a:r>
            <a:r>
              <a:rPr lang="en-US" b="1" baseline="30000" dirty="0"/>
              <a:t>7,5% </a:t>
            </a:r>
          </a:p>
          <a:p>
            <a:r>
              <a:rPr lang="ru-RU" b="1" baseline="30000" dirty="0"/>
              <a:t>Органический </a:t>
            </a:r>
            <a:r>
              <a:rPr lang="ru-RU" b="1" baseline="30000" dirty="0" smtClean="0"/>
              <a:t>азот (</a:t>
            </a:r>
            <a:r>
              <a:rPr lang="en-US" b="1" baseline="30000" dirty="0" smtClean="0"/>
              <a:t>N)</a:t>
            </a:r>
            <a:r>
              <a:rPr lang="ru-RU" b="1" dirty="0" smtClean="0"/>
              <a:t>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2,5% </a:t>
            </a:r>
          </a:p>
          <a:p>
            <a:r>
              <a:rPr lang="ru-RU" b="1" baseline="30000" dirty="0"/>
              <a:t>Мочевинный азот(</a:t>
            </a:r>
            <a:r>
              <a:rPr lang="en-US" b="1" baseline="30000" dirty="0"/>
              <a:t>N</a:t>
            </a:r>
            <a:r>
              <a:rPr lang="en-US" b="1" baseline="30000" dirty="0" smtClean="0"/>
              <a:t>)</a:t>
            </a:r>
            <a:r>
              <a:rPr lang="ru-RU" b="1" dirty="0" smtClean="0"/>
              <a:t>  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5% </a:t>
            </a:r>
          </a:p>
          <a:p>
            <a:r>
              <a:rPr lang="ru-RU" b="1" baseline="30000" dirty="0"/>
              <a:t>Водорастворимый 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фосфора (P2O5) </a:t>
            </a:r>
            <a:r>
              <a:rPr lang="ru-RU" b="1" baseline="30000" dirty="0" smtClean="0"/>
              <a:t>                      </a:t>
            </a:r>
            <a:r>
              <a:rPr lang="ru-RU" b="1" baseline="30000" dirty="0"/>
              <a:t>5%  </a:t>
            </a:r>
          </a:p>
          <a:p>
            <a:r>
              <a:rPr lang="ru-RU" b="1" baseline="30000" dirty="0"/>
              <a:t>Водорастворимый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калия (K2O)	   </a:t>
            </a:r>
            <a:r>
              <a:rPr lang="ru-RU" b="1" baseline="30000" dirty="0" smtClean="0"/>
              <a:t>         </a:t>
            </a:r>
            <a:r>
              <a:rPr lang="ru-RU" b="1" baseline="30000" dirty="0"/>
              <a:t>5,4%</a:t>
            </a:r>
          </a:p>
          <a:p>
            <a:r>
              <a:rPr lang="ru-RU" b="1" baseline="30000" dirty="0"/>
              <a:t>Водорастворимый бор </a:t>
            </a:r>
            <a:r>
              <a:rPr lang="ru-RU" b="1" baseline="30000" dirty="0" smtClean="0"/>
              <a:t>(В)</a:t>
            </a:r>
            <a:r>
              <a:rPr lang="en-US" b="1" baseline="30000" dirty="0"/>
              <a:t>	</a:t>
            </a:r>
            <a:r>
              <a:rPr lang="ru-RU" b="1" baseline="30000" dirty="0" smtClean="0"/>
              <a:t>            </a:t>
            </a:r>
            <a:r>
              <a:rPr lang="en-US" b="1" baseline="30000" dirty="0" smtClean="0"/>
              <a:t>0,1</a:t>
            </a:r>
            <a:r>
              <a:rPr lang="en-US" b="1" baseline="30000" dirty="0"/>
              <a:t>% </a:t>
            </a:r>
            <a:r>
              <a:rPr lang="ru-RU" b="1" baseline="30000" dirty="0" smtClean="0"/>
              <a:t>Водорастворимое  </a:t>
            </a:r>
          </a:p>
          <a:p>
            <a:r>
              <a:rPr lang="ru-RU" b="1" baseline="30000" dirty="0" smtClean="0"/>
              <a:t>железо </a:t>
            </a:r>
            <a:r>
              <a:rPr lang="ru-RU" b="1" baseline="30000" dirty="0"/>
              <a:t>(</a:t>
            </a:r>
            <a:r>
              <a:rPr lang="en-US" b="1" baseline="30000" dirty="0"/>
              <a:t>Fe)	</a:t>
            </a:r>
            <a:r>
              <a:rPr lang="ru-RU" b="1" baseline="30000" dirty="0" smtClean="0"/>
              <a:t>                                     </a:t>
            </a:r>
            <a:r>
              <a:rPr lang="en-US" b="1" baseline="30000" dirty="0" smtClean="0"/>
              <a:t>0,3</a:t>
            </a:r>
            <a:r>
              <a:rPr lang="en-US" b="1" baseline="30000" dirty="0"/>
              <a:t>% </a:t>
            </a:r>
          </a:p>
          <a:p>
            <a:r>
              <a:rPr lang="ru-RU" b="1" baseline="30000" dirty="0"/>
              <a:t>Железо (</a:t>
            </a:r>
            <a:r>
              <a:rPr lang="ru-RU" b="1" baseline="30000" dirty="0" err="1"/>
              <a:t>Fe</a:t>
            </a:r>
            <a:r>
              <a:rPr lang="ru-RU" b="1" baseline="30000" dirty="0"/>
              <a:t>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DTPA	</a:t>
            </a:r>
            <a:r>
              <a:rPr lang="ru-RU" b="1" baseline="30000" dirty="0" smtClean="0"/>
              <a:t>            0,3</a:t>
            </a:r>
            <a:r>
              <a:rPr lang="ru-RU" b="1" baseline="30000" dirty="0"/>
              <a:t>% </a:t>
            </a:r>
          </a:p>
          <a:p>
            <a:r>
              <a:rPr lang="ru-RU" b="1" baseline="30000" dirty="0"/>
              <a:t>Водорастворимый цинк (</a:t>
            </a:r>
            <a:r>
              <a:rPr lang="en-US" b="1" baseline="30000" dirty="0" smtClean="0"/>
              <a:t>Zn)</a:t>
            </a:r>
            <a:r>
              <a:rPr lang="ru-RU" b="1" baseline="30000" dirty="0" smtClean="0"/>
              <a:t>          </a:t>
            </a:r>
            <a:r>
              <a:rPr lang="en-US" b="1" baseline="30000" dirty="0" smtClean="0"/>
              <a:t>0,5</a:t>
            </a:r>
            <a:r>
              <a:rPr lang="en-US" b="1" baseline="30000" dirty="0"/>
              <a:t>% </a:t>
            </a:r>
            <a:endParaRPr lang="ru-RU" b="1" baseline="30000" dirty="0" smtClean="0"/>
          </a:p>
          <a:p>
            <a:r>
              <a:rPr lang="ru-RU" b="1" baseline="30000" dirty="0" smtClean="0"/>
              <a:t>Цинк </a:t>
            </a:r>
            <a:r>
              <a:rPr lang="ru-RU" b="1" baseline="30000" dirty="0"/>
              <a:t>(</a:t>
            </a:r>
            <a:r>
              <a:rPr lang="en-US" b="1" baseline="30000" dirty="0"/>
              <a:t>Zn),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</a:t>
            </a:r>
            <a:r>
              <a:rPr lang="en-US" b="1" baseline="30000" dirty="0" smtClean="0"/>
              <a:t>EDTA</a:t>
            </a:r>
            <a:r>
              <a:rPr lang="ru-RU" b="1" baseline="30000" dirty="0" smtClean="0"/>
              <a:t>                       0</a:t>
            </a:r>
            <a:r>
              <a:rPr lang="en-US" b="1" baseline="30000" dirty="0" smtClean="0"/>
              <a:t>,5</a:t>
            </a:r>
            <a:r>
              <a:rPr lang="en-US" b="1" baseline="30000" dirty="0"/>
              <a:t>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2381" y="1502598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</a:rPr>
              <a:t>Стимакс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</a:rPr>
              <a:t> для семян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6118" y="1548796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361021" y="979378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Корректирующие подкормки «Меристем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</a:t>
            </a: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рапса </a:t>
            </a: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4423366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Общий азот (</a:t>
            </a:r>
            <a:r>
              <a:rPr lang="en-US" sz="1400" b="1" baseline="30000" dirty="0"/>
              <a:t>N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  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Мочевинный азот(</a:t>
            </a:r>
            <a:r>
              <a:rPr lang="en-US" sz="1400" b="1" baseline="30000" dirty="0" smtClean="0"/>
              <a:t>N)</a:t>
            </a:r>
            <a:r>
              <a:rPr lang="ru-RU" sz="1400" b="1" baseline="30000" dirty="0" smtClean="0"/>
              <a:t>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Калий (</a:t>
            </a:r>
            <a:r>
              <a:rPr lang="en-US" sz="1400" b="1" baseline="30000" dirty="0"/>
              <a:t>K2O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</a:t>
            </a:r>
            <a:r>
              <a:rPr lang="ru-RU" sz="1400" b="1" dirty="0" smtClean="0"/>
              <a:t>              </a:t>
            </a:r>
            <a:r>
              <a:rPr lang="en-US" sz="1400" b="1" baseline="30000" dirty="0" smtClean="0"/>
              <a:t>31</a:t>
            </a:r>
            <a:r>
              <a:rPr lang="en-US" sz="1400" b="1" baseline="30000" dirty="0"/>
              <a:t>% </a:t>
            </a:r>
          </a:p>
          <a:p>
            <a:r>
              <a:rPr lang="en-US" sz="1400" b="1" baseline="30000" dirty="0"/>
              <a:t>EDTA	</a:t>
            </a:r>
            <a:r>
              <a:rPr lang="ru-RU" sz="1400" b="1" baseline="30000" dirty="0" smtClean="0"/>
              <a:t>                   </a:t>
            </a:r>
            <a:r>
              <a:rPr lang="en-US" sz="1400" b="1" baseline="30000" dirty="0" smtClean="0"/>
              <a:t>1</a:t>
            </a:r>
            <a:r>
              <a:rPr lang="en-US" sz="1400" b="1" baseline="30000" dirty="0"/>
              <a:t>%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9843" y="3849424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Меристем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6824" y="5295007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Меристем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14555" y="5775290"/>
            <a:ext cx="2667000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 smtClean="0"/>
              <a:t>Бор (В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                            11</a:t>
            </a:r>
            <a:r>
              <a:rPr lang="en-US" sz="1400" b="1" baseline="30000" dirty="0" smtClean="0"/>
              <a:t>% </a:t>
            </a:r>
            <a:endParaRPr lang="en-US" sz="1400" b="1" baseline="30000" dirty="0"/>
          </a:p>
        </p:txBody>
      </p:sp>
      <p:pic>
        <p:nvPicPr>
          <p:cNvPr id="1026" name="Picture 2" descr="\\server\NetPub\Olga\OLGA SHCHEGOLEVA\MERISTEM\MERISTEM_Bottles\Meristem\meristem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30" y="4922863"/>
            <a:ext cx="1512887" cy="17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NetPub\Olga\OLGA SHCHEGOLEVA\MERISTEM\MERISTEM_Bottles\Meristem\meristem-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70" y="3632633"/>
            <a:ext cx="1474048" cy="168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4" y="1570567"/>
            <a:ext cx="1317314" cy="14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1" y="1548796"/>
            <a:ext cx="1385888" cy="15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599" y="1758263"/>
            <a:ext cx="2121777" cy="19359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  <a:endParaRPr lang="ru-RU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Меристем 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1400" dirty="0" smtClean="0"/>
              <a:t>2</a:t>
            </a:r>
            <a:r>
              <a:rPr lang="ru-RU" sz="1400" dirty="0" smtClean="0"/>
              <a:t> л/га</a:t>
            </a:r>
            <a:endParaRPr lang="en-US" sz="14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799" y="1758263"/>
            <a:ext cx="2121777" cy="19020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АМИНОМАКС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%</a:t>
            </a:r>
            <a:endParaRPr lang="en-US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/>
              <a:t>0,5-</a:t>
            </a:r>
            <a:r>
              <a:rPr lang="ru-RU" sz="1400" dirty="0" smtClean="0"/>
              <a:t>1 л/га</a:t>
            </a:r>
            <a:endParaRPr lang="en-US" sz="14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</p:txBody>
      </p:sp>
      <p:sp>
        <p:nvSpPr>
          <p:cNvPr id="12" name="Rectangle 11"/>
          <p:cNvSpPr/>
          <p:nvPr/>
        </p:nvSpPr>
        <p:spPr>
          <a:xfrm>
            <a:off x="5359020" y="1755964"/>
            <a:ext cx="2794379" cy="14280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АМИНОМАКС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</a:t>
            </a:r>
            <a:endParaRPr lang="en-US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/>
              <a:t>0,5-</a:t>
            </a:r>
            <a:r>
              <a:rPr lang="ru-RU" sz="1400" dirty="0" smtClean="0"/>
              <a:t>1 </a:t>
            </a:r>
            <a:r>
              <a:rPr lang="ru-RU" sz="1400" dirty="0"/>
              <a:t>л/га</a:t>
            </a:r>
            <a:endParaRPr lang="en-US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3334"/>
            <a:ext cx="7620000" cy="24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14631" y="1125074"/>
            <a:ext cx="3132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996600"/>
                </a:solidFill>
              </a:rPr>
              <a:t>Рапс озимый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777" y="1394215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осенью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599" y="1758263"/>
            <a:ext cx="2121777" cy="19020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2-4 кг/га </a:t>
            </a:r>
            <a:endParaRPr lang="en-US" sz="1400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799" y="1758263"/>
            <a:ext cx="2121777" cy="19020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2-4 кг/га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АМИНОМАКС 10%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/>
              <a:t>0,5-</a:t>
            </a:r>
            <a:r>
              <a:rPr lang="ru-RU" sz="1400" dirty="0" smtClean="0"/>
              <a:t>1 л/га</a:t>
            </a:r>
            <a:r>
              <a:rPr lang="en-US" sz="1400" dirty="0" smtClean="0"/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Меристем В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</p:txBody>
      </p:sp>
      <p:sp>
        <p:nvSpPr>
          <p:cNvPr id="12" name="Rectangle 11"/>
          <p:cNvSpPr/>
          <p:nvPr/>
        </p:nvSpPr>
        <p:spPr>
          <a:xfrm>
            <a:off x="5359020" y="1755964"/>
            <a:ext cx="279437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err="1" smtClean="0">
                <a:solidFill>
                  <a:srgbClr val="006600"/>
                </a:solidFill>
              </a:rPr>
              <a:t>Нутривант</a:t>
            </a:r>
            <a:r>
              <a:rPr lang="ru-RU" sz="1400" cap="all" dirty="0" smtClean="0">
                <a:solidFill>
                  <a:srgbClr val="006600"/>
                </a:solidFill>
              </a:rPr>
              <a:t> плюс Масличный</a:t>
            </a:r>
            <a:endParaRPr lang="en-US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2 -4кг/га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3334"/>
            <a:ext cx="7620000" cy="24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14631" y="1125074"/>
            <a:ext cx="3132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996600"/>
                </a:solidFill>
              </a:rPr>
              <a:t>Рапс озимый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777" y="1394215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осенью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67200" y="24393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АМИНОМАКС 10%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0,5-</a:t>
            </a:r>
            <a:r>
              <a:rPr lang="ru-RU" sz="1400" b="1" dirty="0"/>
              <a:t>1 л/га</a:t>
            </a:r>
          </a:p>
        </p:txBody>
      </p:sp>
    </p:spTree>
    <p:extLst>
      <p:ext uri="{BB962C8B-B14F-4D97-AF65-F5344CB8AC3E}">
        <p14:creationId xmlns:p14="http://schemas.microsoft.com/office/powerpoint/2010/main" val="23595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NetPub\Olga\OLGA SHCHEGOLEVA\КАРТИНКИ Often used !!!!\Картинки ПО ТЕМАМ\Рапс\canola-wallpaper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25" y="1447799"/>
            <a:ext cx="4765375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600200"/>
            <a:ext cx="4259263" cy="67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045" y="2333020"/>
            <a:ext cx="6913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Рапс озимый и яровой</a:t>
            </a:r>
            <a:endParaRPr lang="en-US" sz="2400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урожайности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5-10 </a:t>
            </a: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ц/га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содержания масла </a:t>
            </a:r>
            <a:endParaRPr lang="en-US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семенах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4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436</Words>
  <Application>Microsoft Office PowerPoint</Application>
  <PresentationFormat>On-screen Show (4:3)</PresentationFormat>
  <Paragraphs>240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86</cp:revision>
  <dcterms:created xsi:type="dcterms:W3CDTF">2006-08-16T00:00:00Z</dcterms:created>
  <dcterms:modified xsi:type="dcterms:W3CDTF">2021-10-01T11:47:57Z</dcterms:modified>
</cp:coreProperties>
</file>