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87" r:id="rId6"/>
    <p:sldId id="286" r:id="rId7"/>
    <p:sldId id="288" r:id="rId8"/>
    <p:sldId id="282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80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369" autoAdjust="0"/>
  </p:normalViewPr>
  <p:slideViewPr>
    <p:cSldViewPr>
      <p:cViewPr>
        <p:scale>
          <a:sx n="70" d="100"/>
          <a:sy n="70" d="100"/>
        </p:scale>
        <p:origin x="-744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7A0B-94EE-4487-8E69-F8B6396A465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693DF-B859-49E0-ADBB-7FC3A5FE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Нутривант</a:t>
            </a:r>
            <a:r>
              <a:rPr lang="ru-RU" baseline="0" dirty="0" smtClean="0"/>
              <a:t> Универсал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Нутривант</a:t>
            </a:r>
            <a:r>
              <a:rPr lang="ru-RU" baseline="0" dirty="0" smtClean="0"/>
              <a:t> Универсал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260" y="1676400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удобрения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 поколения…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60" y="3122950"/>
            <a:ext cx="459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 и Меристем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4643"/>
            <a:ext cx="1343352" cy="769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serebryakova\Desktop\1111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7426"/>
            <a:ext cx="1630387" cy="7171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0655" y="4724400"/>
            <a:ext cx="3492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Подсолнечник</a:t>
            </a:r>
            <a:endParaRPr lang="ru-RU" sz="4000" b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olga\Desktop\DSC_9228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28722"/>
            <a:ext cx="4724400" cy="31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447801"/>
            <a:ext cx="48625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УДОБРЕНИЙ «НУТРИВАНТ»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13" y="2590800"/>
            <a:ext cx="6526212" cy="18897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Основаны на лучшем сырье </a:t>
            </a: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Высокая чистота, без токсичных веществ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Состав макро и микроэлементов соответствует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биологической  потребности растения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Совместимость со средствами защиты растений (СЗР)</a:t>
            </a:r>
            <a:r>
              <a:rPr lang="nl-BE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 сегодняшний день являются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ЛУЧШЕЙ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листовой подкормкой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9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1869"/>
            <a:ext cx="19446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49" y="1804987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 (ПАВ)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ФЕРТИВАНТ</a:t>
            </a:r>
          </a:p>
        </p:txBody>
      </p:sp>
      <p:pic>
        <p:nvPicPr>
          <p:cNvPr id="6" name="Picture 6" descr="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4" y="2743200"/>
            <a:ext cx="4032250" cy="24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850" y="1435255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«Нутривант» 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содержит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5400" y="3200400"/>
            <a:ext cx="360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фиксация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03514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самое главное: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781" y="1328792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FERTIVANT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5200" y="2007394"/>
            <a:ext cx="38877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Обеспечивает медленный, постоянный и непрерывный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продолжительный уровень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потока питательных элементов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24604" y="3407265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Препятствует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смыву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питательных элементов с дождевыми осадками</a:t>
            </a: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638800" y="4400005"/>
            <a:ext cx="36576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Усиливает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поверхностное </a:t>
            </a:r>
            <a:endParaRPr lang="ru-RU" sz="1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натяжение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равномерно распределяет раствор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поверхности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листовой пластины</a:t>
            </a: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12" descr="pic2-040507-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5" y="3116495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394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2" y="3407266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70" y="4400005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863851"/>
              </p:ext>
            </p:extLst>
          </p:nvPr>
        </p:nvGraphicFramePr>
        <p:xfrm>
          <a:off x="3048001" y="2362200"/>
          <a:ext cx="5562599" cy="2057400"/>
        </p:xfrm>
        <a:graphic>
          <a:graphicData uri="http://schemas.openxmlformats.org/drawingml/2006/table">
            <a:tbl>
              <a:tblPr/>
              <a:tblGrid>
                <a:gridCol w="1072627"/>
                <a:gridCol w="1139115"/>
                <a:gridCol w="1072627"/>
                <a:gridCol w="1139115"/>
                <a:gridCol w="1139115"/>
              </a:tblGrid>
              <a:tr h="9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7,5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1,5B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0,5Mn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0,02Zn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0,001Mo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3" y="1349164"/>
            <a:ext cx="2717247" cy="40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3200400" y="1007213"/>
            <a:ext cx="58655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Некорневые подкормки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«Нутривант</a:t>
            </a: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подслнечника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0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" y="1349164"/>
            <a:ext cx="1142169" cy="17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86553"/>
              </p:ext>
            </p:extLst>
          </p:nvPr>
        </p:nvGraphicFramePr>
        <p:xfrm>
          <a:off x="1295400" y="1349165"/>
          <a:ext cx="7696204" cy="4673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524000"/>
                <a:gridCol w="597056"/>
                <a:gridCol w="420354"/>
                <a:gridCol w="420354"/>
                <a:gridCol w="420354"/>
                <a:gridCol w="420354"/>
                <a:gridCol w="630533"/>
                <a:gridCol w="630533"/>
                <a:gridCol w="630533"/>
                <a:gridCol w="630533"/>
              </a:tblGrid>
              <a:tr h="440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Масличные </a:t>
                      </a:r>
                      <a:r>
                        <a:rPr lang="ru-RU" sz="1200" b="1" u="none" strike="noStrike" dirty="0">
                          <a:effectLst/>
                        </a:rPr>
                        <a:t>культуры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0-20-33+1MgO+</a:t>
                      </a: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7.5S</a:t>
                      </a:r>
                      <a:r>
                        <a:rPr lang="en-US" sz="1400" b="1" u="none" strike="noStrike" dirty="0">
                          <a:effectLst/>
                        </a:rPr>
                        <a:t>+1.5B+0.5Mn+0.05Zn+0.001Mo+</a:t>
                      </a:r>
                      <a:r>
                        <a:rPr lang="ru-RU" sz="1400" b="1" u="none" strike="noStrike" dirty="0">
                          <a:effectLst/>
                        </a:rPr>
                        <a:t>ФВ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Сырье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Состав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Кг/т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P2O5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MgO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Mn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Zn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МКФ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P2O5-51.5%;K2O-34%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404,3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K2SO4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K2O-50%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MgSO4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MgO-32%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B-17%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MnSO4*H2O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Mn-32%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0,352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ZnSO4*H2O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Zn-35%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0,55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192,5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</a:t>
                      </a:r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Mo-54%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0,02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Лимоная кислота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Фертивант жидкий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Цвет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20,8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34,0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1,4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0,35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192,5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26118" y="2002511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Общий </a:t>
            </a:r>
            <a:r>
              <a:rPr lang="ru-RU" sz="1100" b="1" dirty="0"/>
              <a:t>азот (</a:t>
            </a:r>
            <a:r>
              <a:rPr lang="ru-RU" sz="1100" b="1" dirty="0" smtClean="0"/>
              <a:t>N)             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Органический </a:t>
            </a:r>
            <a:r>
              <a:rPr lang="ru-RU" sz="1100" b="1" dirty="0" smtClean="0"/>
              <a:t>азот </a:t>
            </a:r>
            <a:r>
              <a:rPr lang="ru-RU" sz="1100" b="1" dirty="0"/>
              <a:t>(</a:t>
            </a:r>
            <a:r>
              <a:rPr lang="ru-RU" sz="1100" b="1" dirty="0" smtClean="0"/>
              <a:t>N)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Свободные </a:t>
            </a:r>
            <a:endParaRPr lang="ru-RU" sz="1100" b="1" dirty="0" smtClean="0"/>
          </a:p>
          <a:p>
            <a:r>
              <a:rPr lang="ru-RU" sz="1100" b="1" dirty="0" smtClean="0"/>
              <a:t>Аминокислоты                       10</a:t>
            </a:r>
            <a:r>
              <a:rPr lang="ru-RU" sz="1100" b="1" dirty="0"/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6930" y="1905000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/>
              <a:t>Свободные аминокислоты  </a:t>
            </a:r>
            <a:r>
              <a:rPr lang="ru-RU" b="1" baseline="30000" dirty="0" smtClean="0"/>
              <a:t>            6</a:t>
            </a:r>
            <a:r>
              <a:rPr lang="ru-RU" b="1" baseline="30000" dirty="0"/>
              <a:t>%</a:t>
            </a:r>
          </a:p>
          <a:p>
            <a:r>
              <a:rPr lang="ru-RU" b="1" baseline="30000" dirty="0"/>
              <a:t>Общий азот (</a:t>
            </a:r>
            <a:r>
              <a:rPr lang="en-US" b="1" baseline="30000" dirty="0"/>
              <a:t>N)      </a:t>
            </a:r>
            <a:r>
              <a:rPr lang="en-US" b="1" baseline="30000" dirty="0" smtClean="0"/>
              <a:t>                             </a:t>
            </a:r>
            <a:r>
              <a:rPr lang="en-US" b="1" baseline="30000" dirty="0"/>
              <a:t>7,5% </a:t>
            </a:r>
          </a:p>
          <a:p>
            <a:r>
              <a:rPr lang="ru-RU" b="1" baseline="30000" dirty="0"/>
              <a:t>Органический </a:t>
            </a:r>
            <a:r>
              <a:rPr lang="ru-RU" b="1" baseline="30000" dirty="0" smtClean="0"/>
              <a:t>азот (</a:t>
            </a:r>
            <a:r>
              <a:rPr lang="en-US" b="1" baseline="30000" dirty="0" smtClean="0"/>
              <a:t>N)</a:t>
            </a:r>
            <a:r>
              <a:rPr lang="ru-RU" b="1" dirty="0" smtClean="0"/>
              <a:t>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2,5% </a:t>
            </a:r>
          </a:p>
          <a:p>
            <a:r>
              <a:rPr lang="ru-RU" b="1" baseline="30000" dirty="0"/>
              <a:t>Мочевинный азот(</a:t>
            </a:r>
            <a:r>
              <a:rPr lang="en-US" b="1" baseline="30000" dirty="0"/>
              <a:t>N</a:t>
            </a:r>
            <a:r>
              <a:rPr lang="en-US" b="1" baseline="30000" dirty="0" smtClean="0"/>
              <a:t>)</a:t>
            </a:r>
            <a:r>
              <a:rPr lang="ru-RU" b="1" dirty="0" smtClean="0"/>
              <a:t>  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5% </a:t>
            </a:r>
          </a:p>
          <a:p>
            <a:r>
              <a:rPr lang="ru-RU" b="1" baseline="30000" dirty="0"/>
              <a:t>Водорастворимый 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фосфора (P2O5) </a:t>
            </a:r>
            <a:r>
              <a:rPr lang="ru-RU" b="1" baseline="30000" dirty="0" smtClean="0"/>
              <a:t>                      </a:t>
            </a:r>
            <a:r>
              <a:rPr lang="ru-RU" b="1" baseline="30000" dirty="0"/>
              <a:t>5%  </a:t>
            </a:r>
          </a:p>
          <a:p>
            <a:r>
              <a:rPr lang="ru-RU" b="1" baseline="30000" dirty="0"/>
              <a:t>Водорастворимый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калия (K2O)	   </a:t>
            </a:r>
            <a:r>
              <a:rPr lang="ru-RU" b="1" baseline="30000" dirty="0" smtClean="0"/>
              <a:t>         </a:t>
            </a:r>
            <a:r>
              <a:rPr lang="ru-RU" b="1" baseline="30000" dirty="0"/>
              <a:t>5,4%</a:t>
            </a:r>
          </a:p>
          <a:p>
            <a:r>
              <a:rPr lang="ru-RU" b="1" baseline="30000" dirty="0"/>
              <a:t>Водорастворимый бор </a:t>
            </a:r>
            <a:r>
              <a:rPr lang="ru-RU" b="1" baseline="30000" dirty="0" smtClean="0"/>
              <a:t>(В)</a:t>
            </a:r>
            <a:r>
              <a:rPr lang="en-US" b="1" baseline="30000" dirty="0"/>
              <a:t>	</a:t>
            </a:r>
            <a:r>
              <a:rPr lang="ru-RU" b="1" baseline="30000" dirty="0" smtClean="0"/>
              <a:t>            </a:t>
            </a:r>
            <a:r>
              <a:rPr lang="en-US" b="1" baseline="30000" dirty="0" smtClean="0"/>
              <a:t>0,1</a:t>
            </a:r>
            <a:r>
              <a:rPr lang="en-US" b="1" baseline="30000" dirty="0"/>
              <a:t>% </a:t>
            </a:r>
            <a:r>
              <a:rPr lang="ru-RU" b="1" baseline="30000" dirty="0" smtClean="0"/>
              <a:t>Водорастворимое  </a:t>
            </a:r>
          </a:p>
          <a:p>
            <a:r>
              <a:rPr lang="ru-RU" b="1" baseline="30000" dirty="0" smtClean="0"/>
              <a:t>железо </a:t>
            </a:r>
            <a:r>
              <a:rPr lang="ru-RU" b="1" baseline="30000" dirty="0"/>
              <a:t>(</a:t>
            </a:r>
            <a:r>
              <a:rPr lang="en-US" b="1" baseline="30000" dirty="0"/>
              <a:t>Fe)	</a:t>
            </a:r>
            <a:r>
              <a:rPr lang="ru-RU" b="1" baseline="30000" dirty="0" smtClean="0"/>
              <a:t>                                     </a:t>
            </a:r>
            <a:r>
              <a:rPr lang="en-US" b="1" baseline="30000" dirty="0" smtClean="0"/>
              <a:t>0,3</a:t>
            </a:r>
            <a:r>
              <a:rPr lang="en-US" b="1" baseline="30000" dirty="0"/>
              <a:t>% </a:t>
            </a:r>
          </a:p>
          <a:p>
            <a:r>
              <a:rPr lang="ru-RU" b="1" baseline="30000" dirty="0"/>
              <a:t>Железо (</a:t>
            </a:r>
            <a:r>
              <a:rPr lang="ru-RU" b="1" baseline="30000" dirty="0" err="1"/>
              <a:t>Fe</a:t>
            </a:r>
            <a:r>
              <a:rPr lang="ru-RU" b="1" baseline="30000" dirty="0"/>
              <a:t>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DTPA	</a:t>
            </a:r>
            <a:r>
              <a:rPr lang="ru-RU" b="1" baseline="30000" dirty="0" smtClean="0"/>
              <a:t>            0,3</a:t>
            </a:r>
            <a:r>
              <a:rPr lang="ru-RU" b="1" baseline="30000" dirty="0"/>
              <a:t>% </a:t>
            </a:r>
          </a:p>
          <a:p>
            <a:r>
              <a:rPr lang="ru-RU" b="1" baseline="30000" dirty="0"/>
              <a:t>Водорастворимый цинк (</a:t>
            </a:r>
            <a:r>
              <a:rPr lang="en-US" b="1" baseline="30000" dirty="0" smtClean="0"/>
              <a:t>Zn)</a:t>
            </a:r>
            <a:r>
              <a:rPr lang="ru-RU" b="1" baseline="30000" dirty="0" smtClean="0"/>
              <a:t>          </a:t>
            </a:r>
            <a:r>
              <a:rPr lang="en-US" b="1" baseline="30000" dirty="0" smtClean="0"/>
              <a:t>0,5</a:t>
            </a:r>
            <a:r>
              <a:rPr lang="en-US" b="1" baseline="30000" dirty="0"/>
              <a:t>% </a:t>
            </a:r>
            <a:endParaRPr lang="ru-RU" b="1" baseline="30000" dirty="0" smtClean="0"/>
          </a:p>
          <a:p>
            <a:r>
              <a:rPr lang="ru-RU" b="1" baseline="30000" dirty="0" smtClean="0"/>
              <a:t>Цинк </a:t>
            </a:r>
            <a:r>
              <a:rPr lang="ru-RU" b="1" baseline="30000" dirty="0"/>
              <a:t>(</a:t>
            </a:r>
            <a:r>
              <a:rPr lang="en-US" b="1" baseline="30000" dirty="0"/>
              <a:t>Zn),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</a:t>
            </a:r>
            <a:r>
              <a:rPr lang="en-US" b="1" baseline="30000" dirty="0" smtClean="0"/>
              <a:t>EDTA</a:t>
            </a:r>
            <a:r>
              <a:rPr lang="ru-RU" b="1" baseline="30000" dirty="0" smtClean="0"/>
              <a:t>                       0</a:t>
            </a:r>
            <a:r>
              <a:rPr lang="en-US" b="1" baseline="30000" dirty="0" smtClean="0"/>
              <a:t>,5</a:t>
            </a:r>
            <a:r>
              <a:rPr lang="en-US" b="1" baseline="30000" dirty="0"/>
              <a:t>%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2381" y="1502598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Стимакс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для семян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6118" y="1548796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361021" y="979378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Подкормки «Меристем</a:t>
            </a: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</a:t>
            </a: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подсолнечника </a:t>
            </a:r>
            <a:endParaRPr lang="ru-RU" sz="28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6498" y="4582656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Меристем 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5127458"/>
            <a:ext cx="2667000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baseline="30000" dirty="0" smtClean="0"/>
              <a:t>Бор (В</a:t>
            </a:r>
            <a:r>
              <a:rPr lang="en-US" sz="1600" b="1" baseline="30000" dirty="0" smtClean="0"/>
              <a:t>)</a:t>
            </a:r>
            <a:r>
              <a:rPr lang="ru-RU" sz="1600" b="1" baseline="30000" dirty="0" smtClean="0"/>
              <a:t>            11</a:t>
            </a:r>
            <a:r>
              <a:rPr lang="en-US" sz="1600" b="1" baseline="30000" dirty="0" smtClean="0"/>
              <a:t>% </a:t>
            </a:r>
            <a:endParaRPr lang="en-US" sz="1600" b="1" baseline="30000" dirty="0"/>
          </a:p>
        </p:txBody>
      </p:sp>
      <p:pic>
        <p:nvPicPr>
          <p:cNvPr id="1026" name="Picture 2" descr="\\server\NetPub\Olga\OLGA SHCHEGOLEVA\MERISTEM\MERISTEM_Bottles\STIMAX group\Stimax_Engl-Russian\stimax для семя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18158"/>
            <a:ext cx="1419225" cy="15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NetPub\Olga\OLGA SHCHEGOLEVA\MERISTEM\MERISTEM_Bottles\Aminomax\Aminomax_Pictures\aminomax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2" y="1581453"/>
            <a:ext cx="1653805" cy="17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NetPub\Olga\OLGA SHCHEGOLEVA\MERISTEM\MERISTEM_Bottles\Meristem\meristem-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36" y="4481502"/>
            <a:ext cx="1579493" cy="18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erebryakova\Desktop\prod_html_b304e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9" y="2438400"/>
            <a:ext cx="8819622" cy="28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13986" y="5293465"/>
            <a:ext cx="429641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В фазе 6 – 8 Пар настоящих листьев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42988" y="1500371"/>
            <a:ext cx="396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194203"/>
            <a:ext cx="2121777" cy="16650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</a:t>
            </a:r>
            <a:r>
              <a:rPr lang="ru-RU" sz="1400" cap="all" dirty="0" smtClean="0">
                <a:solidFill>
                  <a:srgbClr val="006600"/>
                </a:solidFill>
              </a:rPr>
              <a:t>Масличный</a:t>
            </a:r>
            <a:endParaRPr lang="en-US" sz="1400" cap="all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3-</a:t>
            </a:r>
            <a:r>
              <a:rPr lang="en-US" alt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alt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кг/га</a:t>
            </a:r>
            <a:endParaRPr lang="ru-RU" altLang="ru-RU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АМИНОМАКС 10%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1 л/га</a:t>
            </a:r>
            <a:endParaRPr lang="ru-RU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4800" y="5042469"/>
            <a:ext cx="20500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СТИМАКС для семян</a:t>
            </a:r>
            <a:r>
              <a:rPr lang="ru-RU" sz="1400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400" cap="all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500  мл/т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5638" y="5796703"/>
            <a:ext cx="560196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1,0% раствора при норме расхода 300-400 л/га</a:t>
            </a:r>
            <a:endParaRPr lang="en-US" altLang="ru-RU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6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600200"/>
            <a:ext cx="4259263" cy="67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40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045" y="2333020"/>
            <a:ext cx="6913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Подсолнечник</a:t>
            </a:r>
            <a:endParaRPr lang="en-US" sz="2400" b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урожайности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</a:t>
            </a: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4-8 ц/га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содержания масла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2-3%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2" name="Picture 2" descr="C:\Users\aserebryakova\Desktop\post_35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19" y="3733800"/>
            <a:ext cx="4547312" cy="26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320</Words>
  <Application>Microsoft Office PowerPoint</Application>
  <PresentationFormat>On-screen Show (4:3)</PresentationFormat>
  <Paragraphs>219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93</cp:revision>
  <dcterms:created xsi:type="dcterms:W3CDTF">2006-08-16T00:00:00Z</dcterms:created>
  <dcterms:modified xsi:type="dcterms:W3CDTF">2021-10-01T11:47:46Z</dcterms:modified>
</cp:coreProperties>
</file>