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6600"/>
    <a:srgbClr val="CC0000"/>
    <a:srgbClr val="0080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8" y="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ga\Desktop\depositphotos_26453809-stock-photo-ripe-potatoes-in-a-bur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38" y="4860152"/>
            <a:ext cx="2505556" cy="179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5260" y="1676400"/>
            <a:ext cx="446405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Программы Питания </a:t>
            </a:r>
          </a:p>
          <a:p>
            <a:pPr eaLnBrk="1" hangingPunct="1">
              <a:spcBef>
                <a:spcPct val="50000"/>
              </a:spcBef>
              <a:defRPr/>
            </a:pPr>
            <a:endParaRPr lang="ru-RU" alt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Картофель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61" y="5537200"/>
            <a:ext cx="1584325" cy="908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Users\aserebryakova\Desktop\1111111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91225"/>
            <a:ext cx="2079625" cy="6318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olga\Desktop\zachem-obryvayut-cvetki-u-kartofely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16" y="1767272"/>
            <a:ext cx="3646490" cy="266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49500"/>
            <a:ext cx="76327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5650" y="4419600"/>
            <a:ext cx="720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Посадка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03350" y="4348163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Прорастание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79600" y="4419600"/>
            <a:ext cx="6492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Всходы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39975" y="4275138"/>
            <a:ext cx="100806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Образование листьев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Рост растений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41663" y="4348163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Смыкание рядков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95738" y="4348163"/>
            <a:ext cx="863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Бутонизация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076825" y="4419600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Цветение и клубнеобразование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88125" y="441960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Созревание клубней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524750" y="441960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Увядание ботвы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403350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1908175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2411413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276600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3924300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859338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6443663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7451725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Line 32"/>
          <p:cNvSpPr>
            <a:spLocks noChangeShapeType="1"/>
          </p:cNvSpPr>
          <p:nvPr/>
        </p:nvSpPr>
        <p:spPr bwMode="auto">
          <a:xfrm flipV="1">
            <a:off x="2411413" y="2278063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2411413" y="227647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 flipV="1">
            <a:off x="3979863" y="2278063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 flipH="1" flipV="1">
            <a:off x="5492750" y="2278063"/>
            <a:ext cx="1587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>
            <a:off x="3979863" y="227647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Line 38"/>
          <p:cNvSpPr>
            <a:spLocks noChangeShapeType="1"/>
          </p:cNvSpPr>
          <p:nvPr/>
        </p:nvSpPr>
        <p:spPr bwMode="auto">
          <a:xfrm flipV="1">
            <a:off x="5580063" y="22780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 flipH="1" flipV="1">
            <a:off x="7092950" y="2278063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>
            <a:off x="5580063" y="227647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 flipV="1">
            <a:off x="3924300" y="2276475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3</a:t>
            </a:r>
          </a:p>
        </p:txBody>
      </p:sp>
      <p:sp>
        <p:nvSpPr>
          <p:cNvPr id="38" name="Rectangle 28"/>
          <p:cNvSpPr>
            <a:spLocks noChangeArrowheads="1"/>
          </p:cNvSpPr>
          <p:nvPr/>
        </p:nvSpPr>
        <p:spPr bwMode="auto">
          <a:xfrm>
            <a:off x="5443139" y="2000221"/>
            <a:ext cx="18684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Стимакс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Плюс </a:t>
            </a:r>
            <a:r>
              <a:rPr lang="ru-RU" altLang="ru-RU" sz="1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0,25л</a:t>
            </a:r>
            <a:r>
              <a:rPr lang="ru-RU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ru-RU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га.</a:t>
            </a: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107950" y="3856077"/>
            <a:ext cx="1295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Стимакс </a:t>
            </a:r>
            <a:r>
              <a:rPr lang="ru-RU" altLang="ru-RU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семян</a:t>
            </a:r>
            <a:endParaRPr lang="ru-RU" altLang="ru-RU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обработка клубней</a:t>
            </a:r>
          </a:p>
          <a:p>
            <a:pPr algn="ctr">
              <a:defRPr/>
            </a:pPr>
            <a:r>
              <a:rPr lang="ru-RU" altLang="ru-RU" sz="1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0,3-0,5л</a:t>
            </a:r>
            <a:r>
              <a:rPr lang="ru-RU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ru-RU" altLang="ru-RU" sz="1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тн</a:t>
            </a:r>
            <a:r>
              <a:rPr lang="ru-RU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40" name="Rectangle 28"/>
          <p:cNvSpPr>
            <a:spLocks noChangeArrowheads="1"/>
          </p:cNvSpPr>
          <p:nvPr/>
        </p:nvSpPr>
        <p:spPr bwMode="auto">
          <a:xfrm>
            <a:off x="1752600" y="1024145"/>
            <a:ext cx="23764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 Плюс </a:t>
            </a:r>
            <a:endParaRPr lang="ru-RU" altLang="ru-RU" sz="1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alt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19-19-19+ФВ</a:t>
            </a:r>
            <a:endParaRPr lang="ru-RU" altLang="ru-RU" sz="1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" name="Rectangle 29"/>
          <p:cNvSpPr>
            <a:spLocks noChangeArrowheads="1"/>
          </p:cNvSpPr>
          <p:nvPr/>
        </p:nvSpPr>
        <p:spPr bwMode="auto">
          <a:xfrm>
            <a:off x="3665537" y="1060451"/>
            <a:ext cx="214153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Плюс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Картофель или</a:t>
            </a:r>
          </a:p>
          <a:p>
            <a:pPr algn="ctr">
              <a:defRPr/>
            </a:pPr>
            <a:r>
              <a:rPr lang="ru-RU" altLang="ru-RU" sz="1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Сах.свёкла</a:t>
            </a:r>
            <a:endParaRPr lang="ru-RU" altLang="ru-RU" sz="1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кг/га</a:t>
            </a:r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5351462" y="1075401"/>
            <a:ext cx="21415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Плюс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Картофель или</a:t>
            </a:r>
          </a:p>
          <a:p>
            <a:pPr algn="ctr">
              <a:defRPr/>
            </a:pPr>
            <a:r>
              <a:rPr lang="ru-RU" altLang="ru-RU" sz="1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Сах.свёкла</a:t>
            </a:r>
            <a:r>
              <a:rPr lang="ru-RU" alt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- 3 </a:t>
            </a: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кг/га</a:t>
            </a: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2334692" y="5020468"/>
            <a:ext cx="4458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alt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1,0% раствора при норме расхода 300 л/га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288255" y="5400463"/>
            <a:ext cx="785574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Увеличение урожайности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30%, количества и размера клубней.</a:t>
            </a:r>
            <a:endParaRPr lang="ru-RU" sz="20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69319" y="2014538"/>
            <a:ext cx="1688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chemeClr val="accent3">
                    <a:lumMod val="75000"/>
                  </a:schemeClr>
                </a:solidFill>
              </a:rPr>
              <a:t>Аминомакс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 10% 1 л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га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31212" y="2026205"/>
            <a:ext cx="1688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chemeClr val="accent3">
                    <a:lumMod val="75000"/>
                  </a:schemeClr>
                </a:solidFill>
              </a:rPr>
              <a:t>Аминомакс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 10% 1 л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га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90999" y="1877110"/>
            <a:ext cx="1382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Меристем В 2л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га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43139" y="1785938"/>
            <a:ext cx="1688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chemeClr val="accent3">
                    <a:lumMod val="75000"/>
                  </a:schemeClr>
                </a:solidFill>
              </a:rPr>
              <a:t>Аминомакс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 10% 1 л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га</a:t>
            </a:r>
          </a:p>
        </p:txBody>
      </p:sp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31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66169"/>
            <a:ext cx="76327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5650" y="4419600"/>
            <a:ext cx="720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Посадка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03350" y="4348163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Прорастание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79600" y="4419600"/>
            <a:ext cx="6492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Всходы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39975" y="4275138"/>
            <a:ext cx="100806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Образование листьев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Рост растений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41663" y="4348163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Смыкание рядков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95738" y="4348163"/>
            <a:ext cx="863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Бутонизация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076825" y="4419600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Цветение и клубнеобразование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88125" y="441960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Созревание клубней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524750" y="441960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Увядание ботвы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403350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1908175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2411413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276600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3924300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859338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6443663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7451725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Line 32"/>
          <p:cNvSpPr>
            <a:spLocks noChangeShapeType="1"/>
          </p:cNvSpPr>
          <p:nvPr/>
        </p:nvSpPr>
        <p:spPr bwMode="auto">
          <a:xfrm flipV="1">
            <a:off x="2411413" y="2278063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2411413" y="227647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 flipV="1">
            <a:off x="3979863" y="2278063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 flipH="1" flipV="1">
            <a:off x="5492750" y="2278063"/>
            <a:ext cx="1587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>
            <a:off x="3979863" y="227647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Line 38"/>
          <p:cNvSpPr>
            <a:spLocks noChangeShapeType="1"/>
          </p:cNvSpPr>
          <p:nvPr/>
        </p:nvSpPr>
        <p:spPr bwMode="auto">
          <a:xfrm flipV="1">
            <a:off x="5580063" y="22780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 flipH="1" flipV="1">
            <a:off x="7092950" y="2278063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>
            <a:off x="5580063" y="227647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 flipV="1">
            <a:off x="3924300" y="2276475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b="1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4</a:t>
            </a:r>
            <a:endParaRPr lang="ru-RU" sz="24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2334692" y="5020468"/>
            <a:ext cx="4458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alt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1,0% раствора при норме расхода 300 л/га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288255" y="5400463"/>
            <a:ext cx="785574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Увеличение урожайности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30%, количества и размера клубней.</a:t>
            </a:r>
            <a:endParaRPr lang="ru-RU" sz="20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" name="Rectangle 28"/>
          <p:cNvSpPr>
            <a:spLocks noChangeArrowheads="1"/>
          </p:cNvSpPr>
          <p:nvPr/>
        </p:nvSpPr>
        <p:spPr bwMode="auto">
          <a:xfrm>
            <a:off x="-32147" y="3889454"/>
            <a:ext cx="157559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Стимакс </a:t>
            </a:r>
            <a:r>
              <a:rPr lang="ru-RU" altLang="ru-RU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семян</a:t>
            </a:r>
            <a:endParaRPr lang="ru-RU" altLang="ru-RU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обработка клубней</a:t>
            </a:r>
          </a:p>
          <a:p>
            <a:pPr algn="ctr">
              <a:defRPr/>
            </a:pPr>
            <a:r>
              <a:rPr lang="ru-RU" altLang="ru-RU" sz="1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0,3-0,5л</a:t>
            </a:r>
            <a:r>
              <a:rPr lang="ru-RU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ru-RU" altLang="ru-RU" sz="1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тн</a:t>
            </a:r>
            <a:r>
              <a:rPr lang="ru-RU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1835150" y="1188006"/>
            <a:ext cx="23764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 Плюс </a:t>
            </a:r>
            <a:endParaRPr lang="ru-RU" altLang="ru-RU" sz="1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alt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19-19-19+ФВ</a:t>
            </a:r>
            <a:endParaRPr lang="ru-RU" altLang="ru-RU" sz="1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" name="Rectangle 28"/>
          <p:cNvSpPr>
            <a:spLocks noChangeArrowheads="1"/>
          </p:cNvSpPr>
          <p:nvPr/>
        </p:nvSpPr>
        <p:spPr bwMode="auto">
          <a:xfrm>
            <a:off x="5344306" y="1999476"/>
            <a:ext cx="22050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Стимакс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Плюс </a:t>
            </a:r>
            <a:r>
              <a:rPr lang="ru-RU" altLang="ru-RU" sz="1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0,25л</a:t>
            </a:r>
            <a:r>
              <a:rPr lang="ru-RU" altLang="ru-RU" sz="1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ru-RU" sz="1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ru-RU" altLang="ru-RU" sz="1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га.</a:t>
            </a:r>
          </a:p>
        </p:txBody>
      </p:sp>
      <p:sp>
        <p:nvSpPr>
          <p:cNvPr id="44" name="Rectangle 29"/>
          <p:cNvSpPr>
            <a:spLocks noChangeArrowheads="1"/>
          </p:cNvSpPr>
          <p:nvPr/>
        </p:nvSpPr>
        <p:spPr bwMode="auto">
          <a:xfrm>
            <a:off x="5344306" y="1188006"/>
            <a:ext cx="21415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Плюс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Картофель или</a:t>
            </a:r>
          </a:p>
          <a:p>
            <a:pPr algn="ctr">
              <a:defRPr/>
            </a:pPr>
            <a:r>
              <a:rPr lang="ru-RU" altLang="ru-RU" sz="1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Сах.свёкла</a:t>
            </a:r>
            <a:r>
              <a:rPr lang="ru-RU" alt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- 3 </a:t>
            </a: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кг/га</a:t>
            </a:r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3639953" y="1188006"/>
            <a:ext cx="214153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Плюс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Картофель или</a:t>
            </a:r>
          </a:p>
          <a:p>
            <a:pPr algn="ctr">
              <a:defRPr/>
            </a:pPr>
            <a:r>
              <a:rPr lang="ru-RU" altLang="ru-RU" sz="1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Сах.свёкла</a:t>
            </a:r>
            <a:r>
              <a:rPr lang="ru-RU" alt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- 3 кг/га</a:t>
            </a:r>
            <a:endParaRPr lang="ru-RU" altLang="ru-RU" sz="14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Меристем </a:t>
            </a:r>
            <a:r>
              <a:rPr lang="en-US" altLang="ru-RU" sz="1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</a:t>
            </a: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-B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200" b="1" dirty="0" err="1">
                <a:solidFill>
                  <a:schemeClr val="accent3">
                    <a:lumMod val="75000"/>
                  </a:schemeClr>
                </a:solidFill>
              </a:rPr>
              <a:t>Аминомакс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 10% 1 л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га</a:t>
            </a:r>
          </a:p>
          <a:p>
            <a:pPr algn="ctr">
              <a:defRPr/>
            </a:pPr>
            <a:endParaRPr lang="ru-RU" altLang="ru-RU" sz="1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39169" y="2021446"/>
            <a:ext cx="1688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chemeClr val="accent3">
                    <a:lumMod val="75000"/>
                  </a:schemeClr>
                </a:solidFill>
              </a:rPr>
              <a:t>Аминомакс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 10% 1 л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га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89575" y="1843288"/>
            <a:ext cx="1688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chemeClr val="accent3">
                    <a:lumMod val="75000"/>
                  </a:schemeClr>
                </a:solidFill>
              </a:rPr>
              <a:t>Аминомакс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 10% 1 л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га</a:t>
            </a:r>
          </a:p>
        </p:txBody>
      </p:sp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31" grpId="0"/>
      <p:bldP spid="39" grpId="0"/>
      <p:bldP spid="41" grpId="0"/>
      <p:bldP spid="42" grpId="0"/>
      <p:bldP spid="43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2" y="2372519"/>
            <a:ext cx="76327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5650" y="4419600"/>
            <a:ext cx="720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Посадка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03350" y="4348163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Прорастание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79600" y="4419600"/>
            <a:ext cx="6492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Всходы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39975" y="4275138"/>
            <a:ext cx="100806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Образование листьев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Рост растений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41663" y="4348163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Смыкание рядков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95738" y="4348163"/>
            <a:ext cx="863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Бутонизация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076825" y="4419600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Цветение и клубнеобразование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88125" y="441960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Созревание клубней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524750" y="441960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Увядание ботвы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403350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1908175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2411413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276600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3924300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859338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6443663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7451725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Line 32"/>
          <p:cNvSpPr>
            <a:spLocks noChangeShapeType="1"/>
          </p:cNvSpPr>
          <p:nvPr/>
        </p:nvSpPr>
        <p:spPr bwMode="auto">
          <a:xfrm flipV="1">
            <a:off x="2411413" y="2278063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2411413" y="227647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 flipV="1">
            <a:off x="3979863" y="2278063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 flipH="1" flipV="1">
            <a:off x="5492750" y="2278063"/>
            <a:ext cx="1587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>
            <a:off x="3979863" y="227647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Line 38"/>
          <p:cNvSpPr>
            <a:spLocks noChangeShapeType="1"/>
          </p:cNvSpPr>
          <p:nvPr/>
        </p:nvSpPr>
        <p:spPr bwMode="auto">
          <a:xfrm flipV="1">
            <a:off x="5580063" y="22780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 flipH="1" flipV="1">
            <a:off x="7092950" y="2278063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>
            <a:off x="5580063" y="227647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 flipV="1">
            <a:off x="3924300" y="2276475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112963" y="1765330"/>
            <a:ext cx="1882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dirty="0" err="1">
                <a:solidFill>
                  <a:schemeClr val="accent3">
                    <a:lumMod val="75000"/>
                  </a:schemeClr>
                </a:solidFill>
              </a:rPr>
              <a:t>Аминомакс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 10% 1 л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га</a:t>
            </a:r>
            <a:endParaRPr lang="ru-RU" sz="12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" name="Rectangle 28"/>
          <p:cNvSpPr>
            <a:spLocks noChangeArrowheads="1"/>
          </p:cNvSpPr>
          <p:nvPr/>
        </p:nvSpPr>
        <p:spPr bwMode="auto">
          <a:xfrm>
            <a:off x="5595132" y="1847920"/>
            <a:ext cx="18716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Кафом-К 500 мл</a:t>
            </a:r>
            <a:r>
              <a:rPr lang="en-US" alt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ru-RU" alt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га</a:t>
            </a:r>
          </a:p>
          <a:p>
            <a:pPr>
              <a:defRPr/>
            </a:pPr>
            <a:endParaRPr lang="ru-RU" altLang="ru-RU" sz="14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20818" y="1955641"/>
            <a:ext cx="15878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Кафом-</a:t>
            </a:r>
            <a:r>
              <a:rPr lang="en-US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</a:t>
            </a:r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</a:t>
            </a:r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</a:t>
            </a:r>
            <a:r>
              <a:rPr lang="en-US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</a:t>
            </a:r>
            <a:endParaRPr lang="ru-RU" sz="1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362905" y="5562600"/>
            <a:ext cx="670953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Рекомендуется: Внести в почву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кальциевую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селитру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100-150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кг/га при посеве,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либо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дробно 80 кг при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посеве и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70 кг через 15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дней.</a:t>
            </a:r>
            <a:endParaRPr lang="ru-RU" sz="20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334692" y="5020468"/>
            <a:ext cx="4458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alt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1,0% раствора при норме расхода 300 л/га</a:t>
            </a:r>
          </a:p>
        </p:txBody>
      </p:sp>
      <p:sp>
        <p:nvSpPr>
          <p:cNvPr id="43" name="Rectangle 28"/>
          <p:cNvSpPr>
            <a:spLocks noChangeArrowheads="1"/>
          </p:cNvSpPr>
          <p:nvPr/>
        </p:nvSpPr>
        <p:spPr bwMode="auto">
          <a:xfrm>
            <a:off x="104775" y="3901321"/>
            <a:ext cx="13017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Стимакс </a:t>
            </a:r>
            <a:r>
              <a:rPr lang="ru-RU" altLang="ru-RU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семян</a:t>
            </a:r>
            <a:endParaRPr lang="ru-RU" altLang="ru-RU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обработка клубней</a:t>
            </a:r>
          </a:p>
          <a:p>
            <a:pPr algn="ctr">
              <a:defRPr/>
            </a:pPr>
            <a:r>
              <a:rPr lang="ru-RU" altLang="ru-RU" sz="1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0,3-0,5л</a:t>
            </a:r>
            <a:r>
              <a:rPr lang="ru-RU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ru-RU" altLang="ru-RU" sz="1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тн</a:t>
            </a:r>
            <a:r>
              <a:rPr lang="ru-RU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44" name="Rectangle 28"/>
          <p:cNvSpPr>
            <a:spLocks noChangeArrowheads="1"/>
          </p:cNvSpPr>
          <p:nvPr/>
        </p:nvSpPr>
        <p:spPr bwMode="auto">
          <a:xfrm>
            <a:off x="1879600" y="926932"/>
            <a:ext cx="23764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 Плюс </a:t>
            </a:r>
            <a:endParaRPr lang="ru-RU" altLang="ru-RU" sz="1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alt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19-19-19+ФВ</a:t>
            </a:r>
            <a:endParaRPr lang="ru-RU" altLang="ru-RU" sz="1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Или Универсал </a:t>
            </a:r>
            <a:endParaRPr lang="ru-RU" altLang="ru-RU" sz="1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alt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19-19-19 -</a:t>
            </a: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кг/га</a:t>
            </a:r>
          </a:p>
        </p:txBody>
      </p:sp>
      <p:sp>
        <p:nvSpPr>
          <p:cNvPr id="47" name="Rectangle 29"/>
          <p:cNvSpPr>
            <a:spLocks noChangeArrowheads="1"/>
          </p:cNvSpPr>
          <p:nvPr/>
        </p:nvSpPr>
        <p:spPr bwMode="auto">
          <a:xfrm>
            <a:off x="5325256" y="981075"/>
            <a:ext cx="21415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Плюс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Картофель или</a:t>
            </a:r>
          </a:p>
          <a:p>
            <a:pPr algn="ctr">
              <a:defRPr/>
            </a:pPr>
            <a:r>
              <a:rPr lang="ru-RU" altLang="ru-RU" sz="1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Сах.свёкла</a:t>
            </a:r>
            <a:r>
              <a:rPr lang="ru-RU" alt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- 3 </a:t>
            </a: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кг/га</a:t>
            </a:r>
          </a:p>
        </p:txBody>
      </p:sp>
      <p:sp>
        <p:nvSpPr>
          <p:cNvPr id="48" name="Rectangle 29"/>
          <p:cNvSpPr>
            <a:spLocks noChangeArrowheads="1"/>
          </p:cNvSpPr>
          <p:nvPr/>
        </p:nvSpPr>
        <p:spPr bwMode="auto">
          <a:xfrm>
            <a:off x="3646902" y="930107"/>
            <a:ext cx="214153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Плюс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Картофель или</a:t>
            </a:r>
          </a:p>
          <a:p>
            <a:pPr algn="ctr">
              <a:defRPr/>
            </a:pPr>
            <a:r>
              <a:rPr lang="ru-RU" altLang="ru-RU" sz="1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Сах.свёкла</a:t>
            </a:r>
            <a:r>
              <a:rPr lang="ru-RU" alt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- 3 кг/га</a:t>
            </a:r>
            <a:endParaRPr lang="ru-RU" altLang="ru-RU" sz="1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2264848" y="1948340"/>
            <a:ext cx="18716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Кафом-</a:t>
            </a:r>
            <a:r>
              <a:rPr lang="en-US" alt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Mg</a:t>
            </a:r>
            <a:r>
              <a:rPr lang="ru-RU" alt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500 мл</a:t>
            </a:r>
            <a:r>
              <a:rPr lang="en-US" alt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ru-RU" alt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га</a:t>
            </a:r>
          </a:p>
          <a:p>
            <a:pPr>
              <a:defRPr/>
            </a:pPr>
            <a:endParaRPr lang="ru-RU" altLang="ru-RU" sz="14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612424" y="2034391"/>
            <a:ext cx="1626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Меристем К 0,5-1л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га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4211" y="1668770"/>
            <a:ext cx="1688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dirty="0" err="1">
                <a:solidFill>
                  <a:schemeClr val="accent3">
                    <a:lumMod val="75000"/>
                  </a:schemeClr>
                </a:solidFill>
              </a:rPr>
              <a:t>Аминомакс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 10% 1 л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га</a:t>
            </a:r>
            <a:endParaRPr lang="ru-RU" sz="12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04411" y="1668771"/>
            <a:ext cx="1688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dirty="0" err="1">
                <a:solidFill>
                  <a:schemeClr val="accent3">
                    <a:lumMod val="75000"/>
                  </a:schemeClr>
                </a:solidFill>
              </a:rPr>
              <a:t>Аминомакс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 10% 1 л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га</a:t>
            </a:r>
            <a:endParaRPr lang="ru-RU" sz="12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87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31" grpId="0"/>
      <p:bldP spid="38" grpId="0"/>
      <p:bldP spid="42" grpId="0"/>
      <p:bldP spid="43" grpId="0"/>
      <p:bldP spid="44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188" y="1447801"/>
            <a:ext cx="486251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ПРЕИМУЩЕСТВА УДОБРЕНИЙ «НУТРИВАНТ»</a:t>
            </a:r>
            <a:r>
              <a:rPr lang="ru-RU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0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913" y="2590800"/>
            <a:ext cx="6526212" cy="25299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Основаны на лучшем сырье -</a:t>
            </a:r>
            <a:r>
              <a:rPr lang="en-US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</a:t>
            </a: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КФ</a:t>
            </a:r>
            <a:r>
              <a:rPr lang="en-US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</a:t>
            </a:r>
            <a:r>
              <a:rPr lang="en-US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KNO3</a:t>
            </a:r>
            <a:endParaRPr lang="ru-RU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Высокая чистота, без токсичных веществ</a:t>
            </a:r>
            <a:endParaRPr lang="nl-BE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Низкое содержание сульфатов</a:t>
            </a:r>
            <a:endParaRPr lang="nl-BE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Без содержания хлора</a:t>
            </a:r>
            <a:endParaRPr lang="nl-BE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Состав макро и микроэлементов соответствует 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биологической  потребности растения</a:t>
            </a:r>
            <a:endParaRPr lang="nl-BE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Совместимость со средствами защиты растений (СЗР)</a:t>
            </a:r>
            <a:r>
              <a:rPr lang="nl-BE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На сегодняшний день являются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ЛУЧШЕЙ</a:t>
            </a: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листовой подкормкой</a:t>
            </a:r>
            <a:endParaRPr lang="nl-BE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9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71869"/>
            <a:ext cx="1944688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49" y="1804987"/>
            <a:ext cx="813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Прилипатель (ПАВ) 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ФЕРТИВАНТ</a:t>
            </a:r>
          </a:p>
        </p:txBody>
      </p:sp>
      <p:pic>
        <p:nvPicPr>
          <p:cNvPr id="6" name="Picture 6" descr="s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44" y="2743200"/>
            <a:ext cx="4032250" cy="240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3850" y="1435255"/>
            <a:ext cx="4608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</a:t>
            </a: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содержит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105400" y="3200400"/>
            <a:ext cx="3600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Действие по системе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КОРАЛЛ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100%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фиксация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3850" y="1035145"/>
            <a:ext cx="3384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самое главное: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7781" y="1328792"/>
            <a:ext cx="684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Прилипатель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FERTIVANT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05200" y="2007394"/>
            <a:ext cx="388778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Обеспечивает медленный, постоянный и непрерывный уровень потока питательных элементов на длинный период времени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24604" y="3407265"/>
            <a:ext cx="3887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Препятствует </a:t>
            </a:r>
            <a:r>
              <a:rPr 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смыву </a:t>
            </a: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питательных элементов с дождевыми осадками</a:t>
            </a:r>
            <a:r>
              <a:rPr lang="ru-RU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638800" y="4400005"/>
            <a:ext cx="3852862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Усиливает поверхностные </a:t>
            </a:r>
          </a:p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натяжения и равномерно распределяет раствор </a:t>
            </a:r>
          </a:p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поверхности </a:t>
            </a:r>
          </a:p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листовой пластины</a:t>
            </a:r>
            <a:r>
              <a:rPr lang="ru-RU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3" name="Picture 12" descr="pic2-040507-le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5" y="3116495"/>
            <a:ext cx="39608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GR2007091801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07394"/>
            <a:ext cx="4318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GR2007091801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92" y="3407266"/>
            <a:ext cx="4318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GR2007091801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670" y="4400005"/>
            <a:ext cx="4318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0" y="1295400"/>
            <a:ext cx="3413843" cy="67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dirty="0" err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en-US" sz="28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Плюс </a:t>
            </a:r>
            <a:r>
              <a:rPr lang="en-US" sz="26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6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Картофель</a:t>
            </a:r>
          </a:p>
        </p:txBody>
      </p:sp>
      <p:pic>
        <p:nvPicPr>
          <p:cNvPr id="6" name="Picture 7" descr="Holland_Pota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27" y="2433554"/>
            <a:ext cx="1351146" cy="103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MSPB_field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40" y="3562266"/>
            <a:ext cx="1351146" cy="169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gallery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390" y="2433554"/>
            <a:ext cx="1351146" cy="10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aardappeldemo-varieteit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389" y="3568615"/>
            <a:ext cx="1367532" cy="168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lga\Desktop\Правки Сайт 2021\Pics ICL мешки\11. НП Картофель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57306"/>
            <a:ext cx="2538412" cy="381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401869"/>
              </p:ext>
            </p:extLst>
          </p:nvPr>
        </p:nvGraphicFramePr>
        <p:xfrm>
          <a:off x="63995" y="1478468"/>
          <a:ext cx="2603005" cy="502732"/>
        </p:xfrm>
        <a:graphic>
          <a:graphicData uri="http://schemas.openxmlformats.org/drawingml/2006/table">
            <a:tbl>
              <a:tblPr/>
              <a:tblGrid>
                <a:gridCol w="514367"/>
                <a:gridCol w="546248"/>
                <a:gridCol w="514367"/>
                <a:gridCol w="546248"/>
                <a:gridCol w="481775"/>
              </a:tblGrid>
              <a:tr h="251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marL="91437" marR="91437" marT="45681" marB="456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28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2MgO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ФВ</a:t>
                      </a: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1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0,5B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0,2Mn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0,2Zn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6"/>
          <p:cNvSpPr>
            <a:spLocks noChangeArrowheads="1"/>
          </p:cNvSpPr>
          <p:nvPr/>
        </p:nvSpPr>
        <p:spPr bwMode="auto">
          <a:xfrm>
            <a:off x="3132138" y="801469"/>
            <a:ext cx="2935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картофель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616937"/>
              </p:ext>
            </p:extLst>
          </p:nvPr>
        </p:nvGraphicFramePr>
        <p:xfrm>
          <a:off x="4495799" y="1486010"/>
          <a:ext cx="2743201" cy="495190"/>
        </p:xfrm>
        <a:graphic>
          <a:graphicData uri="http://schemas.openxmlformats.org/drawingml/2006/table">
            <a:tbl>
              <a:tblPr/>
              <a:tblGrid>
                <a:gridCol w="542070"/>
                <a:gridCol w="575669"/>
                <a:gridCol w="542070"/>
                <a:gridCol w="575669"/>
                <a:gridCol w="507723"/>
              </a:tblGrid>
              <a:tr h="247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marL="91437" marR="91437" marT="45681" marB="456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2MgO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ФВ</a:t>
                      </a: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7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,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B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</a:t>
                      </a:r>
                      <a:r>
                        <a:rPr kumimoji="0" lang="nb-NO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,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</a:t>
                      </a:r>
                      <a:r>
                        <a:rPr kumimoji="0" lang="nb-NO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Mn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442546"/>
              </p:ext>
            </p:extLst>
          </p:nvPr>
        </p:nvGraphicFramePr>
        <p:xfrm>
          <a:off x="7314" y="3624263"/>
          <a:ext cx="4419600" cy="1862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2255"/>
                <a:gridCol w="988923"/>
                <a:gridCol w="466683"/>
                <a:gridCol w="291677"/>
                <a:gridCol w="291677"/>
                <a:gridCol w="291677"/>
                <a:gridCol w="291677"/>
                <a:gridCol w="291677"/>
                <a:gridCol w="291677"/>
                <a:gridCol w="291677"/>
              </a:tblGrid>
              <a:tr h="1965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Сырье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Состав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Кг/т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P2O5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K2O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err="1">
                          <a:effectLst/>
                        </a:rPr>
                        <a:t>MgO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B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err="1">
                          <a:effectLst/>
                        </a:rPr>
                        <a:t>Mn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Zn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196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907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МКФ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P2O5-51.5%, K2O-34%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839,7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43,2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28,55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90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MgSO4</a:t>
                      </a:r>
                      <a:endParaRPr lang="en-US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MgO-32%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63,0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2,0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90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H3BO3</a:t>
                      </a:r>
                      <a:endParaRPr lang="en-US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B-17%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29,5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0,5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90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MnSO4*H2O</a:t>
                      </a:r>
                      <a:endParaRPr lang="en-US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Mn-32%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6,3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0,2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90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ZnSO4*H2O</a:t>
                      </a:r>
                      <a:endParaRPr lang="en-US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Zn-35%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6,2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0,2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907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Лимоная кислота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30,0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907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Фертивант жидкий</a:t>
                      </a:r>
                      <a:endParaRPr lang="ru-RU" sz="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25,0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907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Цвет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lang="ru-RU" sz="800" u="none" strike="noStrike" dirty="0" smtClean="0">
                          <a:effectLst/>
                        </a:rPr>
                        <a:t>Сиреневый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0,25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65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1000,0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43,2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28,5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2,0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0,5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0,2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0,2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078744"/>
              </p:ext>
            </p:extLst>
          </p:nvPr>
        </p:nvGraphicFramePr>
        <p:xfrm>
          <a:off x="4533898" y="3657595"/>
          <a:ext cx="4457700" cy="1662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4567"/>
                <a:gridCol w="1036148"/>
                <a:gridCol w="400257"/>
                <a:gridCol w="322788"/>
                <a:gridCol w="322788"/>
                <a:gridCol w="322788"/>
                <a:gridCol w="322788"/>
                <a:gridCol w="322788"/>
                <a:gridCol w="322788"/>
              </a:tblGrid>
              <a:tr h="1662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Сырье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Состав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Кг/т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P2O5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K2O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Mg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B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err="1">
                          <a:effectLst/>
                        </a:rPr>
                        <a:t>Mn</a:t>
                      </a:r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62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МКФ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P2O5 51.5%, K2O-34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720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37,08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24,48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625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MgSO4</a:t>
                      </a:r>
                      <a:endParaRPr lang="en-US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MgO-32%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61,9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2,0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625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</a:t>
                      </a:r>
                      <a:endParaRPr lang="en-US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B-17%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112,8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1,9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625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MnSO4*H2O</a:t>
                      </a:r>
                      <a:endParaRPr lang="en-US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Mn-32%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30,7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1,0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62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Лимоная кислота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49,5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62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Фертивант жидкий</a:t>
                      </a:r>
                      <a:endParaRPr lang="ru-RU" sz="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62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Цвет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lang="ru-RU" sz="800" u="none" strike="noStrike" dirty="0" smtClean="0">
                          <a:effectLst/>
                        </a:rPr>
                        <a:t>Коричневый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0,1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62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1000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37,1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24,5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2,0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1,9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1,0</a:t>
                      </a:r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3" name="Picture 2" descr="C:\Users\olga\Desktop\Правки Сайт 2021\Pics ICL мешки\11. НП Картофел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19225"/>
            <a:ext cx="1295400" cy="194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olga\Desktop\Правки Сайт 2021\Pics ICL мешки\10. НП Сахарная Свекл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42297"/>
            <a:ext cx="1397000" cy="21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6357187" y="1972033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 dirty="0" smtClean="0">
                <a:solidFill>
                  <a:srgbClr val="000000"/>
                </a:solidFill>
                <a:latin typeface="Calibri" pitchFamily="34" charset="0"/>
              </a:rPr>
              <a:t>Общий азот (N)                     3,2</a:t>
            </a:r>
            <a:r>
              <a:rPr lang="ru-RU" sz="900" b="1" dirty="0">
                <a:solidFill>
                  <a:srgbClr val="000000"/>
                </a:solidFill>
                <a:latin typeface="Calibri" pitchFamily="34" charset="0"/>
              </a:rPr>
              <a:t>% </a:t>
            </a:r>
          </a:p>
          <a:p>
            <a:r>
              <a:rPr lang="ru-RU" sz="900" b="1" dirty="0" smtClean="0">
                <a:solidFill>
                  <a:srgbClr val="000000"/>
                </a:solidFill>
                <a:latin typeface="Calibri" pitchFamily="34" charset="0"/>
              </a:rPr>
              <a:t>Органический азот(  </a:t>
            </a: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ru-RU" sz="900" b="1" dirty="0" smtClean="0">
                <a:solidFill>
                  <a:srgbClr val="000000"/>
                </a:solidFill>
                <a:latin typeface="Calibri" pitchFamily="34" charset="0"/>
              </a:rPr>
              <a:t>         </a:t>
            </a:r>
            <a:r>
              <a:rPr lang="ru-RU" sz="900" b="1" dirty="0">
                <a:solidFill>
                  <a:srgbClr val="000000"/>
                </a:solidFill>
                <a:latin typeface="Calibri" pitchFamily="34" charset="0"/>
              </a:rPr>
              <a:t>3,2% </a:t>
            </a:r>
          </a:p>
          <a:p>
            <a:r>
              <a:rPr lang="ru-RU" sz="900" b="1" dirty="0" smtClean="0">
                <a:solidFill>
                  <a:srgbClr val="000000"/>
                </a:solidFill>
                <a:latin typeface="Calibri" pitchFamily="34" charset="0"/>
              </a:rPr>
              <a:t>Свободные аминокислоты 10%</a:t>
            </a:r>
          </a:p>
          <a:p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</a:rPr>
              <a:t>pH (1% </a:t>
            </a:r>
            <a:r>
              <a:rPr lang="ru-RU" sz="900" b="1" dirty="0" smtClean="0">
                <a:solidFill>
                  <a:srgbClr val="000000"/>
                </a:solidFill>
                <a:latin typeface="Calibri" pitchFamily="34" charset="0"/>
              </a:rPr>
              <a:t>раствора</a:t>
            </a: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ru-RU" sz="900" b="1" dirty="0" smtClean="0">
                <a:solidFill>
                  <a:srgbClr val="000000"/>
                </a:solidFill>
                <a:latin typeface="Calibri" pitchFamily="34" charset="0"/>
              </a:rPr>
              <a:t>                   4,1</a:t>
            </a:r>
            <a:endParaRPr lang="ru-RU" sz="9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5366" name="Picture 37" descr="C:\Users\aserebryakova\Desktop\бУТЫЛКИ\Pictur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3919" y="1721322"/>
            <a:ext cx="753732" cy="81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13"/>
          <p:cNvSpPr txBox="1">
            <a:spLocks noChangeArrowheads="1"/>
          </p:cNvSpPr>
          <p:nvPr/>
        </p:nvSpPr>
        <p:spPr bwMode="auto">
          <a:xfrm>
            <a:off x="1239527" y="1505878"/>
            <a:ext cx="37931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Стимакс</a:t>
            </a:r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Для Семян </a:t>
            </a:r>
            <a:r>
              <a:rPr lang="ru-RU" sz="1000" b="1" dirty="0" smtClean="0">
                <a:latin typeface="Times New Roman" pitchFamily="18" charset="0"/>
              </a:rPr>
              <a:t>Особый вид удобрений, предназначенный для обработки семян и клубней картофеля</a:t>
            </a:r>
            <a:endParaRPr lang="ru-RU" sz="1000" b="1" dirty="0">
              <a:latin typeface="Times New Roman" pitchFamily="18" charset="0"/>
            </a:endParaRPr>
          </a:p>
        </p:txBody>
      </p:sp>
      <p:sp>
        <p:nvSpPr>
          <p:cNvPr id="15368" name="TextBox 14"/>
          <p:cNvSpPr txBox="1">
            <a:spLocks noChangeArrowheads="1"/>
          </p:cNvSpPr>
          <p:nvPr/>
        </p:nvSpPr>
        <p:spPr bwMode="auto">
          <a:xfrm>
            <a:off x="6282544" y="1564521"/>
            <a:ext cx="2861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dirty="0" err="1" smtClean="0">
                <a:solidFill>
                  <a:srgbClr val="77933C"/>
                </a:solidFill>
                <a:latin typeface="Times New Roman" pitchFamily="18" charset="0"/>
                <a:cs typeface="Times New Roman" pitchFamily="18" charset="0"/>
              </a:rPr>
              <a:t>Аминомакс</a:t>
            </a:r>
            <a:r>
              <a:rPr lang="en-US" sz="1000" b="1" dirty="0" smtClean="0">
                <a:solidFill>
                  <a:srgbClr val="7793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>
                <a:solidFill>
                  <a:srgbClr val="77933C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Антистрессант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для листовой подкормки.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56"/>
          <p:cNvSpPr>
            <a:spLocks noChangeArrowheads="1"/>
          </p:cNvSpPr>
          <p:nvPr/>
        </p:nvSpPr>
        <p:spPr bwMode="auto">
          <a:xfrm>
            <a:off x="1428750" y="928688"/>
            <a:ext cx="7104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Удобрения</a:t>
            </a:r>
            <a:r>
              <a:rPr lang="en-US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“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Meristem</a:t>
            </a:r>
            <a:r>
              <a:rPr lang="en-US" sz="28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” </a:t>
            </a:r>
            <a:r>
              <a:rPr lang="ru-RU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для картофеля</a:t>
            </a:r>
            <a:endParaRPr lang="ru-RU" sz="28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5370" name="TextBox 21"/>
          <p:cNvSpPr txBox="1">
            <a:spLocks noChangeArrowheads="1"/>
          </p:cNvSpPr>
          <p:nvPr/>
        </p:nvSpPr>
        <p:spPr bwMode="auto">
          <a:xfrm>
            <a:off x="1239526" y="4548950"/>
            <a:ext cx="3592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 smtClean="0">
                <a:solidFill>
                  <a:srgbClr val="984807"/>
                </a:solidFill>
                <a:latin typeface="Times New Roman" pitchFamily="18" charset="0"/>
              </a:rPr>
              <a:t>Меристем </a:t>
            </a:r>
            <a:r>
              <a:rPr lang="en-US" sz="1000" b="1" dirty="0">
                <a:solidFill>
                  <a:srgbClr val="984807"/>
                </a:solidFill>
                <a:latin typeface="Times New Roman" pitchFamily="18" charset="0"/>
              </a:rPr>
              <a:t>Ca-B</a:t>
            </a:r>
            <a:endParaRPr lang="ru-RU" sz="1000" b="1" dirty="0">
              <a:solidFill>
                <a:srgbClr val="984807"/>
              </a:solidFill>
              <a:latin typeface="Times New Roman" pitchFamily="18" charset="0"/>
            </a:endParaRPr>
          </a:p>
          <a:p>
            <a:r>
              <a:rPr lang="ru-RU" sz="1000" b="1" dirty="0" smtClean="0">
                <a:latin typeface="Times New Roman" pitchFamily="18" charset="0"/>
              </a:rPr>
              <a:t>Корректор дефицита Кальция и Бора</a:t>
            </a:r>
            <a:endParaRPr lang="ru-RU" sz="1000" b="1" dirty="0">
              <a:latin typeface="Times New Roman" pitchFamily="18" charset="0"/>
            </a:endParaRPr>
          </a:p>
        </p:txBody>
      </p:sp>
      <p:sp>
        <p:nvSpPr>
          <p:cNvPr id="15371" name="Rectangle 18"/>
          <p:cNvSpPr>
            <a:spLocks noChangeArrowheads="1"/>
          </p:cNvSpPr>
          <p:nvPr/>
        </p:nvSpPr>
        <p:spPr bwMode="auto">
          <a:xfrm>
            <a:off x="6314294" y="4989711"/>
            <a:ext cx="238464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baseline="30000" dirty="0">
                <a:solidFill>
                  <a:srgbClr val="000000"/>
                </a:solidFill>
                <a:latin typeface="Calibri" pitchFamily="34" charset="0"/>
              </a:rPr>
              <a:t>Экстракт водоросли </a:t>
            </a:r>
            <a:r>
              <a:rPr lang="en-US" sz="1000" b="1" baseline="30000" dirty="0" err="1">
                <a:solidFill>
                  <a:srgbClr val="000000"/>
                </a:solidFill>
                <a:latin typeface="Calibri" pitchFamily="34" charset="0"/>
              </a:rPr>
              <a:t>Ascophyllum</a:t>
            </a:r>
            <a:r>
              <a:rPr lang="en-US" sz="1000" b="1" baseline="30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000" b="1" baseline="30000" dirty="0" err="1" smtClean="0">
                <a:solidFill>
                  <a:srgbClr val="000000"/>
                </a:solidFill>
                <a:latin typeface="Calibri" pitchFamily="34" charset="0"/>
              </a:rPr>
              <a:t>nodosum</a:t>
            </a:r>
            <a:r>
              <a:rPr lang="en-US" sz="1000" b="1" baseline="30000" dirty="0" smtClean="0">
                <a:solidFill>
                  <a:srgbClr val="000000"/>
                </a:solidFill>
                <a:latin typeface="Calibri" pitchFamily="34" charset="0"/>
              </a:rPr>
              <a:t>,</a:t>
            </a:r>
            <a:r>
              <a:rPr lang="ru-RU" sz="1000" b="1" dirty="0">
                <a:solidFill>
                  <a:srgbClr val="000000"/>
                </a:solidFill>
                <a:latin typeface="Calibri" pitchFamily="34" charset="0"/>
              </a:rPr>
              <a:t>	 </a:t>
            </a:r>
            <a:r>
              <a:rPr lang="ru-RU" sz="1000" b="1" dirty="0" smtClean="0">
                <a:solidFill>
                  <a:srgbClr val="000000"/>
                </a:solidFill>
                <a:latin typeface="Calibri" pitchFamily="34" charset="0"/>
              </a:rPr>
              <a:t>             </a:t>
            </a:r>
            <a:r>
              <a:rPr lang="en-US" sz="1000" b="1" baseline="30000" dirty="0" smtClean="0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ru-RU" sz="1000" b="1" baseline="30000" dirty="0" smtClean="0">
                <a:solidFill>
                  <a:srgbClr val="000000"/>
                </a:solidFill>
                <a:latin typeface="Calibri" pitchFamily="34" charset="0"/>
              </a:rPr>
              <a:t>0%</a:t>
            </a:r>
            <a:endParaRPr lang="ru-RU" sz="1000" b="1" baseline="300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sz="1000" b="1" baseline="30000" dirty="0" smtClean="0">
                <a:latin typeface="Calibri" pitchFamily="34" charset="0"/>
              </a:rPr>
              <a:t>Свободные аминокислоты    4%</a:t>
            </a:r>
            <a:endParaRPr lang="ru-RU" sz="1000" b="1" baseline="30000" dirty="0">
              <a:latin typeface="Calibri" pitchFamily="34" charset="0"/>
            </a:endParaRPr>
          </a:p>
          <a:p>
            <a:r>
              <a:rPr lang="ru-RU" sz="1000" b="1" baseline="30000" dirty="0" smtClean="0">
                <a:latin typeface="Calibri" pitchFamily="34" charset="0"/>
              </a:rPr>
              <a:t>Общий азот </a:t>
            </a:r>
            <a:r>
              <a:rPr lang="ru-RU" sz="1000" b="1" baseline="30000" dirty="0">
                <a:latin typeface="Calibri" pitchFamily="34" charset="0"/>
              </a:rPr>
              <a:t>(</a:t>
            </a:r>
            <a:r>
              <a:rPr lang="en-US" sz="1000" b="1" baseline="30000" dirty="0">
                <a:latin typeface="Calibri" pitchFamily="34" charset="0"/>
              </a:rPr>
              <a:t>N</a:t>
            </a:r>
            <a:r>
              <a:rPr lang="en-US" sz="1000" b="1" baseline="30000" dirty="0" smtClean="0">
                <a:latin typeface="Calibri" pitchFamily="34" charset="0"/>
              </a:rPr>
              <a:t>)</a:t>
            </a:r>
            <a:r>
              <a:rPr lang="ru-RU" sz="1000" b="1" baseline="30000" dirty="0" smtClean="0">
                <a:latin typeface="Calibri" pitchFamily="34" charset="0"/>
              </a:rPr>
              <a:t>                          </a:t>
            </a:r>
            <a:r>
              <a:rPr lang="en-US" sz="1000" b="1" baseline="30000" dirty="0">
                <a:latin typeface="Calibri" pitchFamily="34" charset="0"/>
              </a:rPr>
              <a:t>2%</a:t>
            </a:r>
          </a:p>
          <a:p>
            <a:r>
              <a:rPr lang="ru-RU" sz="1000" b="1" baseline="30000" dirty="0" smtClean="0">
                <a:latin typeface="Calibri" pitchFamily="34" charset="0"/>
              </a:rPr>
              <a:t>Мочевинный азот </a:t>
            </a:r>
            <a:r>
              <a:rPr lang="ru-RU" sz="1000" b="1" baseline="30000" dirty="0">
                <a:latin typeface="Calibri" pitchFamily="34" charset="0"/>
              </a:rPr>
              <a:t>(</a:t>
            </a:r>
            <a:r>
              <a:rPr lang="en-US" sz="1000" b="1" baseline="30000" dirty="0">
                <a:latin typeface="Calibri" pitchFamily="34" charset="0"/>
              </a:rPr>
              <a:t>N</a:t>
            </a:r>
            <a:r>
              <a:rPr lang="ru-RU" sz="1000" b="1" baseline="30000" dirty="0" smtClean="0">
                <a:latin typeface="Calibri" pitchFamily="34" charset="0"/>
              </a:rPr>
              <a:t>)</a:t>
            </a:r>
            <a:r>
              <a:rPr lang="en-US" sz="1000" b="1" baseline="30000" dirty="0" smtClean="0">
                <a:latin typeface="Calibri" pitchFamily="34" charset="0"/>
              </a:rPr>
              <a:t>   </a:t>
            </a:r>
            <a:r>
              <a:rPr lang="ru-RU" sz="1000" b="1" baseline="30000" dirty="0" smtClean="0">
                <a:latin typeface="Calibri" pitchFamily="34" charset="0"/>
              </a:rPr>
              <a:t>           </a:t>
            </a:r>
            <a:r>
              <a:rPr lang="en-US" sz="1000" b="1" baseline="30000" dirty="0" smtClean="0">
                <a:latin typeface="Calibri" pitchFamily="34" charset="0"/>
              </a:rPr>
              <a:t>0,6</a:t>
            </a:r>
            <a:r>
              <a:rPr lang="en-US" sz="1000" b="1" baseline="30000" dirty="0">
                <a:latin typeface="Calibri" pitchFamily="34" charset="0"/>
              </a:rPr>
              <a:t>%</a:t>
            </a:r>
          </a:p>
          <a:p>
            <a:r>
              <a:rPr lang="ru-RU" sz="1000" b="1" baseline="30000" dirty="0" smtClean="0">
                <a:latin typeface="Calibri" pitchFamily="34" charset="0"/>
              </a:rPr>
              <a:t>Органический азот(</a:t>
            </a:r>
            <a:r>
              <a:rPr lang="en-US" sz="1000" b="1" baseline="30000" dirty="0">
                <a:latin typeface="Calibri" pitchFamily="34" charset="0"/>
              </a:rPr>
              <a:t>N)</a:t>
            </a:r>
            <a:r>
              <a:rPr lang="ru-RU" sz="1000" b="1" baseline="30000" dirty="0">
                <a:latin typeface="Calibri" pitchFamily="34" charset="0"/>
              </a:rPr>
              <a:t> </a:t>
            </a:r>
            <a:r>
              <a:rPr lang="en-US" sz="1000" b="1" baseline="30000" dirty="0">
                <a:latin typeface="Calibri" pitchFamily="34" charset="0"/>
              </a:rPr>
              <a:t>     </a:t>
            </a:r>
            <a:r>
              <a:rPr lang="ru-RU" sz="1000" b="1" baseline="30000" dirty="0">
                <a:latin typeface="Calibri" pitchFamily="34" charset="0"/>
              </a:rPr>
              <a:t>        </a:t>
            </a:r>
            <a:r>
              <a:rPr lang="ru-RU" sz="1000" b="1" baseline="30000" dirty="0" smtClean="0">
                <a:latin typeface="Calibri" pitchFamily="34" charset="0"/>
              </a:rPr>
              <a:t>1</a:t>
            </a:r>
            <a:r>
              <a:rPr lang="en-US" sz="1000" b="1" baseline="30000" dirty="0">
                <a:latin typeface="Calibri" pitchFamily="34" charset="0"/>
              </a:rPr>
              <a:t>,4%</a:t>
            </a:r>
          </a:p>
          <a:p>
            <a:r>
              <a:rPr lang="ru-RU" sz="1000" b="1" baseline="30000" dirty="0" smtClean="0">
                <a:latin typeface="Calibri" pitchFamily="34" charset="0"/>
              </a:rPr>
              <a:t>Водорастворимый</a:t>
            </a:r>
          </a:p>
          <a:p>
            <a:r>
              <a:rPr lang="ru-RU" sz="1000" b="1" baseline="30000" dirty="0" smtClean="0">
                <a:latin typeface="Calibri" pitchFamily="34" charset="0"/>
              </a:rPr>
              <a:t>фосфор(</a:t>
            </a:r>
            <a:r>
              <a:rPr lang="en-US" sz="1000" b="1" baseline="30000" dirty="0" smtClean="0">
                <a:latin typeface="Calibri" pitchFamily="34" charset="0"/>
              </a:rPr>
              <a:t>P2O5</a:t>
            </a:r>
            <a:r>
              <a:rPr lang="ru-RU" sz="1000" b="1" baseline="30000" dirty="0" smtClean="0">
                <a:latin typeface="Calibri" pitchFamily="34" charset="0"/>
              </a:rPr>
              <a:t>)	</a:t>
            </a:r>
            <a:r>
              <a:rPr lang="ru-RU" sz="1000" b="1" dirty="0" smtClean="0">
                <a:latin typeface="Calibri" pitchFamily="34" charset="0"/>
              </a:rPr>
              <a:t>       </a:t>
            </a:r>
            <a:r>
              <a:rPr lang="en-US" sz="1000" b="1" baseline="30000" dirty="0" smtClean="0">
                <a:latin typeface="Calibri" pitchFamily="34" charset="0"/>
              </a:rPr>
              <a:t>8%</a:t>
            </a:r>
            <a:endParaRPr lang="en-US" sz="1000" b="1" baseline="30000" dirty="0">
              <a:latin typeface="Calibri" pitchFamily="34" charset="0"/>
            </a:endParaRPr>
          </a:p>
          <a:p>
            <a:r>
              <a:rPr lang="ru-RU" sz="1000" b="1" baseline="30000" dirty="0" smtClean="0">
                <a:latin typeface="Calibri" pitchFamily="34" charset="0"/>
              </a:rPr>
              <a:t>Водорастворимый</a:t>
            </a:r>
          </a:p>
          <a:p>
            <a:r>
              <a:rPr lang="ru-RU" sz="1000" b="1" baseline="30000" dirty="0" smtClean="0">
                <a:latin typeface="Calibri" pitchFamily="34" charset="0"/>
              </a:rPr>
              <a:t>Калий(</a:t>
            </a:r>
            <a:r>
              <a:rPr lang="en-US" sz="1000" b="1" baseline="30000" dirty="0" smtClean="0">
                <a:latin typeface="Calibri" pitchFamily="34" charset="0"/>
              </a:rPr>
              <a:t>K2O)</a:t>
            </a:r>
            <a:r>
              <a:rPr lang="ru-RU" sz="1000" b="1" dirty="0">
                <a:latin typeface="Calibri" pitchFamily="34" charset="0"/>
              </a:rPr>
              <a:t>	</a:t>
            </a:r>
            <a:r>
              <a:rPr lang="ru-RU" sz="1000" b="1" dirty="0" smtClean="0">
                <a:latin typeface="Calibri" pitchFamily="34" charset="0"/>
              </a:rPr>
              <a:t>       </a:t>
            </a:r>
            <a:r>
              <a:rPr lang="en-US" sz="1000" b="1" baseline="30000" dirty="0" smtClean="0">
                <a:latin typeface="Calibri" pitchFamily="34" charset="0"/>
              </a:rPr>
              <a:t>7</a:t>
            </a:r>
            <a:r>
              <a:rPr lang="en-US" sz="1000" b="1" baseline="30000" dirty="0">
                <a:latin typeface="Calibri" pitchFamily="34" charset="0"/>
              </a:rPr>
              <a:t>%</a:t>
            </a:r>
          </a:p>
          <a:p>
            <a:r>
              <a:rPr lang="ru-RU" sz="1000" b="1" baseline="30000" dirty="0" smtClean="0">
                <a:latin typeface="Calibri" pitchFamily="34" charset="0"/>
              </a:rPr>
              <a:t>Водорастворимый Бор (</a:t>
            </a:r>
            <a:r>
              <a:rPr lang="en-US" sz="1000" b="1" baseline="30000" dirty="0">
                <a:latin typeface="Calibri" pitchFamily="34" charset="0"/>
              </a:rPr>
              <a:t>B)    </a:t>
            </a:r>
            <a:r>
              <a:rPr lang="ru-RU" sz="1000" b="1" baseline="30000" dirty="0">
                <a:latin typeface="Calibri" pitchFamily="34" charset="0"/>
              </a:rPr>
              <a:t>   </a:t>
            </a:r>
            <a:r>
              <a:rPr lang="en-US" sz="1000" b="1" baseline="30000" dirty="0" smtClean="0">
                <a:latin typeface="Calibri" pitchFamily="34" charset="0"/>
              </a:rPr>
              <a:t>0,15</a:t>
            </a:r>
            <a:r>
              <a:rPr lang="en-US" sz="1000" b="1" baseline="30000" dirty="0">
                <a:latin typeface="Calibri" pitchFamily="34" charset="0"/>
              </a:rPr>
              <a:t>%</a:t>
            </a:r>
            <a:endParaRPr lang="ru-RU" sz="1000" b="1" baseline="30000" dirty="0">
              <a:latin typeface="Calibri" pitchFamily="34" charset="0"/>
            </a:endParaRPr>
          </a:p>
          <a:p>
            <a:r>
              <a:rPr lang="ru-RU" sz="1000" b="1" baseline="30000" dirty="0" smtClean="0">
                <a:latin typeface="Calibri" pitchFamily="34" charset="0"/>
              </a:rPr>
              <a:t>Водорастворимый</a:t>
            </a:r>
          </a:p>
          <a:p>
            <a:r>
              <a:rPr lang="ru-RU" sz="1000" b="1" baseline="30000" dirty="0" smtClean="0">
                <a:latin typeface="Calibri" pitchFamily="34" charset="0"/>
              </a:rPr>
              <a:t>Молибден(</a:t>
            </a:r>
            <a:r>
              <a:rPr lang="en-US" sz="1000" b="1" baseline="30000" dirty="0" smtClean="0">
                <a:latin typeface="Calibri" pitchFamily="34" charset="0"/>
              </a:rPr>
              <a:t>Mo</a:t>
            </a:r>
            <a:r>
              <a:rPr lang="ru-RU" sz="1000" b="1" baseline="30000" dirty="0" smtClean="0">
                <a:latin typeface="Calibri" pitchFamily="34" charset="0"/>
              </a:rPr>
              <a:t>)	</a:t>
            </a:r>
            <a:r>
              <a:rPr lang="ru-RU" sz="1000" b="1" dirty="0" smtClean="0">
                <a:latin typeface="Calibri" pitchFamily="34" charset="0"/>
              </a:rPr>
              <a:t>        </a:t>
            </a:r>
            <a:r>
              <a:rPr lang="en-US" sz="1000" b="1" baseline="30000" dirty="0" smtClean="0">
                <a:latin typeface="Calibri" pitchFamily="34" charset="0"/>
              </a:rPr>
              <a:t>0,15%</a:t>
            </a:r>
            <a:endParaRPr lang="ru-RU" sz="1000" b="1" baseline="30000" dirty="0" smtClean="0">
              <a:latin typeface="Calibri" pitchFamily="34" charset="0"/>
            </a:endParaRPr>
          </a:p>
          <a:p>
            <a:r>
              <a:rPr lang="en-US" sz="1000" b="1" baseline="30000" dirty="0" smtClean="0">
                <a:latin typeface="Calibri" pitchFamily="34" charset="0"/>
              </a:rPr>
              <a:t>pH (1% </a:t>
            </a:r>
            <a:r>
              <a:rPr lang="ru-RU" sz="1000" b="1" baseline="30000" dirty="0" smtClean="0">
                <a:latin typeface="Calibri" pitchFamily="34" charset="0"/>
              </a:rPr>
              <a:t>раствора</a:t>
            </a:r>
            <a:r>
              <a:rPr lang="en-US" sz="1000" b="1" baseline="30000" dirty="0" smtClean="0">
                <a:latin typeface="Calibri" pitchFamily="34" charset="0"/>
              </a:rPr>
              <a:t>)</a:t>
            </a:r>
            <a:r>
              <a:rPr lang="ru-RU" sz="1000" b="1" baseline="30000" dirty="0">
                <a:latin typeface="Calibri" pitchFamily="34" charset="0"/>
              </a:rPr>
              <a:t> </a:t>
            </a:r>
            <a:r>
              <a:rPr lang="ru-RU" sz="1000" b="1" dirty="0">
                <a:latin typeface="Calibri" pitchFamily="34" charset="0"/>
              </a:rPr>
              <a:t> </a:t>
            </a:r>
            <a:r>
              <a:rPr lang="ru-RU" sz="1000" b="1" dirty="0" smtClean="0">
                <a:latin typeface="Calibri" pitchFamily="34" charset="0"/>
              </a:rPr>
              <a:t>               </a:t>
            </a:r>
            <a:r>
              <a:rPr lang="ru-RU" sz="1000" b="1" baseline="30000" dirty="0">
                <a:latin typeface="Calibri" pitchFamily="34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82587" y="4553228"/>
            <a:ext cx="1881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Стимакс</a:t>
            </a:r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Плюс</a:t>
            </a:r>
            <a:endParaRPr lang="ru-RU" sz="1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Times New Roman" pitchFamily="18" charset="0"/>
              </a:rPr>
              <a:t>Стимулирование цветения</a:t>
            </a:r>
            <a:endParaRPr lang="ru-RU" sz="1000" b="1" dirty="0">
              <a:latin typeface="Times New Roman" pitchFamily="18" charset="0"/>
            </a:endParaRPr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1239527" y="4908621"/>
            <a:ext cx="16430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baseline="30000" dirty="0" smtClean="0">
                <a:latin typeface="Calibri" pitchFamily="34" charset="0"/>
              </a:rPr>
              <a:t>Кальций </a:t>
            </a:r>
            <a:r>
              <a:rPr lang="ru-RU" sz="1100" b="1" baseline="30000" dirty="0">
                <a:latin typeface="Calibri" pitchFamily="34" charset="0"/>
              </a:rPr>
              <a:t>(</a:t>
            </a:r>
            <a:r>
              <a:rPr lang="en-US" sz="1100" b="1" baseline="30000" dirty="0" err="1">
                <a:latin typeface="Calibri" pitchFamily="34" charset="0"/>
              </a:rPr>
              <a:t>CaO</a:t>
            </a:r>
            <a:r>
              <a:rPr lang="en-US" sz="1100" b="1" baseline="30000" dirty="0">
                <a:latin typeface="Calibri" pitchFamily="34" charset="0"/>
              </a:rPr>
              <a:t>)	7,0% </a:t>
            </a:r>
          </a:p>
          <a:p>
            <a:r>
              <a:rPr lang="ru-RU" sz="1100" b="1" baseline="30000" dirty="0" smtClean="0">
                <a:latin typeface="Calibri" pitchFamily="34" charset="0"/>
              </a:rPr>
              <a:t>Бор </a:t>
            </a:r>
            <a:r>
              <a:rPr lang="ru-RU" sz="1100" b="1" baseline="30000" dirty="0">
                <a:latin typeface="Calibri" pitchFamily="34" charset="0"/>
              </a:rPr>
              <a:t>(</a:t>
            </a:r>
            <a:r>
              <a:rPr lang="en-US" sz="1100" b="1" baseline="30000" dirty="0">
                <a:latin typeface="Calibri" pitchFamily="34" charset="0"/>
              </a:rPr>
              <a:t>B)	2,0</a:t>
            </a:r>
            <a:r>
              <a:rPr lang="en-US" sz="1100" b="1" baseline="30000" dirty="0" smtClean="0">
                <a:latin typeface="Calibri" pitchFamily="34" charset="0"/>
              </a:rPr>
              <a:t>%</a:t>
            </a:r>
            <a:endParaRPr lang="ru-RU" sz="1100" b="1" baseline="30000" dirty="0" smtClean="0">
              <a:latin typeface="Calibri" pitchFamily="34" charset="0"/>
            </a:endParaRPr>
          </a:p>
          <a:p>
            <a:r>
              <a:rPr lang="en-US" sz="1100" b="1" baseline="30000" dirty="0" smtClean="0">
                <a:solidFill>
                  <a:srgbClr val="000000"/>
                </a:solidFill>
                <a:latin typeface="Calibri" pitchFamily="34" charset="0"/>
              </a:rPr>
              <a:t>pH </a:t>
            </a:r>
            <a:r>
              <a:rPr lang="en-US" sz="1100" b="1" baseline="30000" dirty="0">
                <a:solidFill>
                  <a:srgbClr val="000000"/>
                </a:solidFill>
                <a:latin typeface="Calibri" pitchFamily="34" charset="0"/>
              </a:rPr>
              <a:t>(1% </a:t>
            </a:r>
            <a:r>
              <a:rPr lang="ru-RU" sz="1100" b="1" baseline="30000" dirty="0">
                <a:solidFill>
                  <a:srgbClr val="000000"/>
                </a:solidFill>
                <a:latin typeface="Calibri" pitchFamily="34" charset="0"/>
              </a:rPr>
              <a:t>раствора</a:t>
            </a:r>
            <a:r>
              <a:rPr lang="en-US" sz="1100" b="1" baseline="30000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ru-RU" sz="1100" b="1" baseline="300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ru-RU" sz="1100" b="1" baseline="30000" dirty="0" smtClean="0">
                <a:solidFill>
                  <a:srgbClr val="000000"/>
                </a:solidFill>
                <a:latin typeface="Calibri" pitchFamily="34" charset="0"/>
              </a:rPr>
              <a:t>5</a:t>
            </a:r>
            <a:r>
              <a:rPr lang="en-US" sz="1100" b="1" baseline="30000" dirty="0" smtClean="0">
                <a:latin typeface="Calibri" pitchFamily="34" charset="0"/>
              </a:rPr>
              <a:t> </a:t>
            </a:r>
            <a:endParaRPr lang="en-US" sz="1100" b="1" baseline="30000" dirty="0">
              <a:latin typeface="Calibri" pitchFamily="34" charset="0"/>
            </a:endParaRPr>
          </a:p>
        </p:txBody>
      </p:sp>
      <p:pic>
        <p:nvPicPr>
          <p:cNvPr id="19" name="Picture 12" descr="kaf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3919" y="3597388"/>
            <a:ext cx="838300" cy="9083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82587" y="3623186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2587" y="3888141"/>
            <a:ext cx="2014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Фосфит Калия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фитофторы и др. оомицетов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2" descr="kaf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4419" y="2655631"/>
            <a:ext cx="794982" cy="86145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357187" y="2902790"/>
            <a:ext cx="8050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82587" y="3179789"/>
            <a:ext cx="43655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Фосфит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фитофторы и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оомицетов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3" y="1585621"/>
            <a:ext cx="649286" cy="7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73" y="5461128"/>
            <a:ext cx="659207" cy="75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86654" y="5338018"/>
            <a:ext cx="8980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984807"/>
                </a:solidFill>
                <a:latin typeface="Times New Roman" pitchFamily="18" charset="0"/>
              </a:rPr>
              <a:t>Меристем К</a:t>
            </a:r>
            <a:endParaRPr lang="ru-RU" sz="1000" b="1" dirty="0">
              <a:solidFill>
                <a:srgbClr val="984807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9527" y="5473829"/>
            <a:ext cx="1890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latin typeface="Times New Roman" pitchFamily="18" charset="0"/>
              </a:rPr>
              <a:t>Корректор дефицита </a:t>
            </a:r>
            <a:r>
              <a:rPr lang="ru-RU" sz="1000" b="1" dirty="0" smtClean="0">
                <a:latin typeface="Times New Roman" pitchFamily="18" charset="0"/>
              </a:rPr>
              <a:t>Калия </a:t>
            </a:r>
          </a:p>
          <a:p>
            <a:r>
              <a:rPr lang="ru-RU" sz="1000" b="1" dirty="0" smtClean="0">
                <a:latin typeface="Times New Roman" pitchFamily="18" charset="0"/>
              </a:rPr>
              <a:t>во время созревания клубней</a:t>
            </a:r>
            <a:endParaRPr lang="ru-RU" sz="1000" b="1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9505" y="5833249"/>
            <a:ext cx="462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/>
              <a:t>Калий </a:t>
            </a:r>
            <a:r>
              <a:rPr lang="ru-RU" sz="800" b="1" dirty="0"/>
              <a:t>(</a:t>
            </a:r>
            <a:r>
              <a:rPr lang="en-US" sz="800" b="1" dirty="0" smtClean="0"/>
              <a:t>K2</a:t>
            </a:r>
            <a:r>
              <a:rPr lang="ru-RU" sz="800" b="1" dirty="0" smtClean="0"/>
              <a:t>СО3</a:t>
            </a:r>
            <a:r>
              <a:rPr lang="en-US" sz="800" b="1" dirty="0" smtClean="0"/>
              <a:t>) 47%</a:t>
            </a:r>
            <a:endParaRPr lang="en-US" sz="800" b="1" dirty="0"/>
          </a:p>
          <a:p>
            <a:r>
              <a:rPr lang="ru-RU" sz="800" b="1" dirty="0"/>
              <a:t>Азот (</a:t>
            </a:r>
            <a:r>
              <a:rPr lang="en-US" sz="800" b="1" dirty="0"/>
              <a:t>N) 3%</a:t>
            </a:r>
          </a:p>
          <a:p>
            <a:r>
              <a:rPr lang="en-US" sz="800" b="1" dirty="0" smtClean="0"/>
              <a:t>EDTA </a:t>
            </a:r>
            <a:r>
              <a:rPr lang="en-US" sz="800" b="1" dirty="0"/>
              <a:t>1</a:t>
            </a:r>
            <a:r>
              <a:rPr lang="en-US" sz="800" b="1" dirty="0" smtClean="0"/>
              <a:t>%</a:t>
            </a:r>
            <a:endParaRPr lang="en-US" sz="800" b="1" dirty="0"/>
          </a:p>
        </p:txBody>
      </p:sp>
      <p:sp>
        <p:nvSpPr>
          <p:cNvPr id="11" name="Rectangle 10"/>
          <p:cNvSpPr/>
          <p:nvPr/>
        </p:nvSpPr>
        <p:spPr>
          <a:xfrm>
            <a:off x="1320800" y="187080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b="1" dirty="0"/>
              <a:t>Свободные аминокислоты 6%</a:t>
            </a:r>
          </a:p>
          <a:p>
            <a:r>
              <a:rPr lang="ru-RU" sz="800" b="1" dirty="0"/>
              <a:t>Экстракт водоросли </a:t>
            </a:r>
            <a:r>
              <a:rPr lang="ru-RU" sz="800" b="1" dirty="0" err="1"/>
              <a:t>Ascophyllum</a:t>
            </a:r>
            <a:r>
              <a:rPr lang="ru-RU" sz="800" b="1" dirty="0"/>
              <a:t> </a:t>
            </a:r>
            <a:r>
              <a:rPr lang="ru-RU" sz="800" b="1" dirty="0" err="1"/>
              <a:t>nodosum</a:t>
            </a:r>
            <a:r>
              <a:rPr lang="ru-RU" sz="800" b="1" dirty="0"/>
              <a:t> 2%</a:t>
            </a:r>
          </a:p>
          <a:p>
            <a:r>
              <a:rPr lang="ru-RU" sz="800" b="1" dirty="0"/>
              <a:t>Общий азот (</a:t>
            </a:r>
            <a:r>
              <a:rPr lang="en-US" sz="800" b="1" dirty="0"/>
              <a:t>N) 7,5%</a:t>
            </a:r>
          </a:p>
          <a:p>
            <a:r>
              <a:rPr lang="ru-RU" sz="800" b="1" dirty="0"/>
              <a:t>Органический азот (</a:t>
            </a:r>
            <a:r>
              <a:rPr lang="en-US" sz="800" b="1" dirty="0"/>
              <a:t>N) 2,5%</a:t>
            </a:r>
          </a:p>
          <a:p>
            <a:r>
              <a:rPr lang="ru-RU" sz="800" b="1" dirty="0"/>
              <a:t>Мочевинный азот(</a:t>
            </a:r>
            <a:r>
              <a:rPr lang="en-US" sz="800" b="1" dirty="0"/>
              <a:t>N) 5%</a:t>
            </a:r>
          </a:p>
          <a:p>
            <a:r>
              <a:rPr lang="ru-RU" sz="800" b="1" dirty="0" smtClean="0"/>
              <a:t>фосфор </a:t>
            </a:r>
            <a:r>
              <a:rPr lang="ru-RU" sz="800" b="1" dirty="0"/>
              <a:t>(P2O5) 5%</a:t>
            </a:r>
          </a:p>
          <a:p>
            <a:r>
              <a:rPr lang="ru-RU" sz="800" b="1" dirty="0" smtClean="0"/>
              <a:t>калий </a:t>
            </a:r>
            <a:r>
              <a:rPr lang="ru-RU" sz="800" b="1" dirty="0"/>
              <a:t>(K2O) 5,4%</a:t>
            </a:r>
          </a:p>
          <a:p>
            <a:r>
              <a:rPr lang="ru-RU" sz="800" b="1" dirty="0" smtClean="0"/>
              <a:t>бор </a:t>
            </a:r>
            <a:r>
              <a:rPr lang="ru-RU" sz="800" b="1" dirty="0"/>
              <a:t>(</a:t>
            </a:r>
            <a:r>
              <a:rPr lang="en-US" sz="800" b="1" dirty="0"/>
              <a:t>B) 0,1%</a:t>
            </a:r>
          </a:p>
          <a:p>
            <a:r>
              <a:rPr lang="ru-RU" sz="800" b="1" dirty="0" smtClean="0"/>
              <a:t>железо </a:t>
            </a:r>
            <a:r>
              <a:rPr lang="ru-RU" sz="800" b="1" dirty="0"/>
              <a:t>(</a:t>
            </a:r>
            <a:r>
              <a:rPr lang="en-US" sz="800" b="1" dirty="0"/>
              <a:t>Fe) 0,3%</a:t>
            </a:r>
          </a:p>
          <a:p>
            <a:r>
              <a:rPr lang="ru-RU" sz="800" b="1" dirty="0"/>
              <a:t>Железо (</a:t>
            </a:r>
            <a:r>
              <a:rPr lang="ru-RU" sz="800" b="1" dirty="0" err="1"/>
              <a:t>Fe</a:t>
            </a:r>
            <a:r>
              <a:rPr lang="ru-RU" sz="800" b="1" dirty="0"/>
              <a:t>), </a:t>
            </a:r>
            <a:r>
              <a:rPr lang="ru-RU" sz="800" b="1" dirty="0" err="1"/>
              <a:t>хелат</a:t>
            </a:r>
            <a:r>
              <a:rPr lang="ru-RU" sz="800" b="1" dirty="0"/>
              <a:t> DTPA 0,3%</a:t>
            </a:r>
          </a:p>
          <a:p>
            <a:r>
              <a:rPr lang="ru-RU" sz="800" b="1" dirty="0" smtClean="0"/>
              <a:t>цинк </a:t>
            </a:r>
            <a:r>
              <a:rPr lang="ru-RU" sz="800" b="1" dirty="0"/>
              <a:t>(</a:t>
            </a:r>
            <a:r>
              <a:rPr lang="en-US" sz="800" b="1" dirty="0"/>
              <a:t>Zn) </a:t>
            </a:r>
            <a:r>
              <a:rPr lang="ru-RU" sz="800" b="1" dirty="0" smtClean="0"/>
              <a:t>1</a:t>
            </a:r>
            <a:r>
              <a:rPr lang="en-US" sz="800" b="1" dirty="0" smtClean="0"/>
              <a:t>%</a:t>
            </a:r>
            <a:endParaRPr lang="en-US" sz="800" b="1" dirty="0"/>
          </a:p>
          <a:p>
            <a:r>
              <a:rPr lang="en-US" sz="800" b="1" dirty="0" smtClean="0"/>
              <a:t>pH </a:t>
            </a:r>
            <a:r>
              <a:rPr lang="en-US" sz="800" b="1" dirty="0"/>
              <a:t>(1% </a:t>
            </a:r>
            <a:r>
              <a:rPr lang="ru-RU" sz="800" b="1" dirty="0"/>
              <a:t>раствора) 5,7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9505" y="3622670"/>
            <a:ext cx="889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984807"/>
                </a:solidFill>
                <a:latin typeface="Times New Roman" pitchFamily="18" charset="0"/>
              </a:rPr>
              <a:t>Меристем </a:t>
            </a:r>
            <a:r>
              <a:rPr lang="en-US" sz="1000" b="1" dirty="0" smtClean="0">
                <a:solidFill>
                  <a:srgbClr val="984807"/>
                </a:solidFill>
                <a:latin typeface="Times New Roman" pitchFamily="18" charset="0"/>
              </a:rPr>
              <a:t>B</a:t>
            </a:r>
            <a:endParaRPr lang="ru-RU" sz="1000" b="1" dirty="0">
              <a:solidFill>
                <a:srgbClr val="984807"/>
              </a:solidFill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9505" y="3805363"/>
            <a:ext cx="17171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latin typeface="Times New Roman" pitchFamily="18" charset="0"/>
              </a:rPr>
              <a:t>Корректор дефицита </a:t>
            </a:r>
            <a:r>
              <a:rPr lang="ru-RU" sz="1000" b="1" dirty="0" smtClean="0">
                <a:latin typeface="Times New Roman" pitchFamily="18" charset="0"/>
              </a:rPr>
              <a:t>Бора</a:t>
            </a:r>
            <a:endParaRPr lang="ru-RU" sz="1000" b="1" dirty="0"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79505" y="4051584"/>
            <a:ext cx="4653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Бор (</a:t>
            </a:r>
            <a:r>
              <a:rPr lang="en-US" sz="900" b="1" dirty="0"/>
              <a:t>B) 11%</a:t>
            </a:r>
          </a:p>
          <a:p>
            <a:r>
              <a:rPr lang="en-US" sz="900" b="1" dirty="0"/>
              <a:t>pH (1% </a:t>
            </a:r>
            <a:r>
              <a:rPr lang="ru-RU" sz="900" b="1" dirty="0"/>
              <a:t>раствора) 6</a:t>
            </a:r>
          </a:p>
        </p:txBody>
      </p:sp>
      <p:pic>
        <p:nvPicPr>
          <p:cNvPr id="4098" name="Picture 2" descr="\\server\NetPub\Olga\OLGA SHCHEGOLEVA\MERISTEM\MERISTEM_Bottles\Meristem\meristem-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4" y="3646983"/>
            <a:ext cx="671245" cy="7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server\NetPub\Olga\OLGA SHCHEGOLEVA\MERISTEM\MERISTEM_Bottles\Meristem\meristem-ca-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73" y="4596839"/>
            <a:ext cx="616475" cy="70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server\NetPub\Olga\OLGA SHCHEGOLEVA\MERISTEM\MERISTEM_Bottles\STIMAX group\Stimax_Engl-Russian\stimax-ПЛЮ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64" y="4612830"/>
            <a:ext cx="744537" cy="86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6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1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49500"/>
            <a:ext cx="76327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5650" y="4419600"/>
            <a:ext cx="720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Посадка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03350" y="4348163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Прорастание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79600" y="4419600"/>
            <a:ext cx="6492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Всходы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39975" y="4275138"/>
            <a:ext cx="100806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Образование листьев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Рост растений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141663" y="4348163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Смыкание рядков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95738" y="4348163"/>
            <a:ext cx="863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Бутонизация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76825" y="4419600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Цветение и клубнеобразование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588125" y="441960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Созревание клубней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524750" y="441960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Увядание ботвы</a:t>
            </a: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950067" y="988336"/>
            <a:ext cx="23764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 Плюс </a:t>
            </a:r>
            <a:endParaRPr lang="ru-RU" altLang="ru-RU" sz="1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19-19-19</a:t>
            </a:r>
            <a:r>
              <a:rPr lang="en-US" alt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ru-RU" alt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МЭ+ФВ</a:t>
            </a:r>
          </a:p>
          <a:p>
            <a:pPr algn="ctr">
              <a:defRPr/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Или </a:t>
            </a:r>
            <a:r>
              <a:rPr lang="ru-RU" alt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Универсал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19-19-19</a:t>
            </a:r>
            <a:r>
              <a:rPr lang="en-US" alt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ru-RU" alt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МЭ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кг/га</a:t>
            </a:r>
            <a:endParaRPr lang="ru-RU" altLang="ru-RU" sz="1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5265737" y="1048686"/>
            <a:ext cx="214153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Плюс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Картофель или</a:t>
            </a:r>
          </a:p>
          <a:p>
            <a:pPr algn="ctr">
              <a:defRPr/>
            </a:pPr>
            <a:r>
              <a:rPr lang="ru-RU" altLang="ru-RU" sz="1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Сах.свёкла</a:t>
            </a:r>
            <a:endParaRPr lang="ru-RU" altLang="ru-RU" sz="1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кг/га</a:t>
            </a:r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2334692" y="5020468"/>
            <a:ext cx="4458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alt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1,0% раствора при норме расхода 300 л/га</a:t>
            </a: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3684587" y="1060451"/>
            <a:ext cx="214153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Плюс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Картофель или</a:t>
            </a:r>
          </a:p>
          <a:p>
            <a:pPr algn="ctr">
              <a:defRPr/>
            </a:pPr>
            <a:r>
              <a:rPr lang="ru-RU" altLang="ru-RU" sz="1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Сах.свёкла</a:t>
            </a:r>
            <a:endParaRPr lang="ru-RU" altLang="ru-RU" sz="1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кг/га</a:t>
            </a: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403350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908175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2411413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3276600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3924300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4859338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6443663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7451725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V="1">
            <a:off x="2411413" y="2278063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2411413" y="227647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 flipV="1">
            <a:off x="3979863" y="2278063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 flipV="1">
            <a:off x="5492750" y="2278063"/>
            <a:ext cx="1587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>
            <a:off x="3979863" y="227647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Line 38"/>
          <p:cNvSpPr>
            <a:spLocks noChangeShapeType="1"/>
          </p:cNvSpPr>
          <p:nvPr/>
        </p:nvSpPr>
        <p:spPr bwMode="auto">
          <a:xfrm flipV="1">
            <a:off x="5580063" y="22780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" name="Line 39"/>
          <p:cNvSpPr>
            <a:spLocks noChangeShapeType="1"/>
          </p:cNvSpPr>
          <p:nvPr/>
        </p:nvSpPr>
        <p:spPr bwMode="auto">
          <a:xfrm flipH="1" flipV="1">
            <a:off x="7092950" y="2278063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" name="Line 40"/>
          <p:cNvSpPr>
            <a:spLocks noChangeShapeType="1"/>
          </p:cNvSpPr>
          <p:nvPr/>
        </p:nvSpPr>
        <p:spPr bwMode="auto">
          <a:xfrm>
            <a:off x="5580063" y="227647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V="1">
            <a:off x="3924300" y="2276475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415125" y="5387181"/>
            <a:ext cx="68913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Увеличение урожайности, количества и размера клубней.</a:t>
            </a:r>
            <a:endParaRPr lang="ru-RU" sz="20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388" y="3872766"/>
            <a:ext cx="12898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Стимакс</a:t>
            </a:r>
            <a:r>
              <a:rPr lang="ru-RU" altLang="ru-RU" sz="1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для семян</a:t>
            </a:r>
          </a:p>
          <a:p>
            <a:pPr algn="ctr">
              <a:defRPr/>
            </a:pPr>
            <a:r>
              <a:rPr lang="ru-RU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обработка клубней</a:t>
            </a:r>
          </a:p>
          <a:p>
            <a:pPr algn="ctr">
              <a:defRPr/>
            </a:pPr>
            <a:r>
              <a:rPr lang="ru-RU" altLang="ru-RU" sz="1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0,3-0,</a:t>
            </a:r>
            <a:r>
              <a:rPr lang="en-US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ru-RU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л.</a:t>
            </a:r>
            <a:r>
              <a:rPr lang="en-US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ru-RU" altLang="ru-RU" sz="1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тн</a:t>
            </a:r>
            <a:r>
              <a:rPr lang="ru-RU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11413" y="2003998"/>
            <a:ext cx="1576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err="1" smtClean="0">
                <a:solidFill>
                  <a:schemeClr val="accent3">
                    <a:lumMod val="75000"/>
                  </a:schemeClr>
                </a:solidFill>
              </a:rPr>
              <a:t>Аминомакс</a:t>
            </a: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 10 1 л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га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16524" y="1999476"/>
            <a:ext cx="15763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chemeClr val="accent3">
                    <a:lumMod val="75000"/>
                  </a:schemeClr>
                </a:solidFill>
              </a:rPr>
              <a:t>Аминомакс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10 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1 л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га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630587" y="2003998"/>
            <a:ext cx="1626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Меристем К 0,5-1л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га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516621" y="1865498"/>
            <a:ext cx="15763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chemeClr val="accent3">
                    <a:lumMod val="75000"/>
                  </a:schemeClr>
                </a:solidFill>
              </a:rPr>
              <a:t>Аминомакс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 10 1 л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га</a:t>
            </a:r>
          </a:p>
        </p:txBody>
      </p:sp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88255" y="5400463"/>
            <a:ext cx="785574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Увеличение урожайности до 30%, количества и размера клубней.</a:t>
            </a:r>
            <a:endParaRPr lang="ru-RU" sz="20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49500"/>
            <a:ext cx="76327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55650" y="4419600"/>
            <a:ext cx="720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Посадка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03350" y="4348163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Прорастание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879600" y="4419600"/>
            <a:ext cx="6492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Всходы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339975" y="4275138"/>
            <a:ext cx="100806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Образование листьев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Рост растений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141663" y="4348163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Смыкание рядков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995738" y="4348163"/>
            <a:ext cx="863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Бутонизация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076825" y="4419600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Цветение и клубнеобразование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588125" y="441960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Созревание клубней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524750" y="441960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Увядание ботвы</a:t>
            </a: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1403350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1908175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2411413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3276600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3924300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4859338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6443663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7451725" y="4076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 flipV="1">
            <a:off x="2411413" y="2278063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2411413" y="227647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V="1">
            <a:off x="3979863" y="2278063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 flipV="1">
            <a:off x="5492750" y="2278063"/>
            <a:ext cx="1587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>
            <a:off x="3979863" y="227647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 flipV="1">
            <a:off x="5580063" y="22780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 flipH="1" flipV="1">
            <a:off x="7092950" y="2278063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5580063" y="227647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3924300" y="2276475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69850" y="3849727"/>
            <a:ext cx="1371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Стимакс </a:t>
            </a:r>
            <a:r>
              <a:rPr lang="ru-RU" altLang="ru-RU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семян</a:t>
            </a:r>
          </a:p>
          <a:p>
            <a:pPr algn="ctr">
              <a:defRPr/>
            </a:pPr>
            <a:r>
              <a:rPr lang="ru-RU" altLang="ru-RU" sz="1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обработка </a:t>
            </a:r>
            <a:r>
              <a:rPr lang="ru-RU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клубней</a:t>
            </a:r>
          </a:p>
          <a:p>
            <a:pPr algn="ctr">
              <a:defRPr/>
            </a:pPr>
            <a:r>
              <a:rPr lang="ru-RU" altLang="ru-RU" sz="1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0,3-0,</a:t>
            </a:r>
            <a:r>
              <a:rPr lang="en-US" altLang="ru-RU" sz="1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ru-RU" altLang="ru-RU" sz="1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</a:t>
            </a:r>
            <a:r>
              <a:rPr lang="ru-RU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ru-RU" altLang="ru-RU" sz="1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тн</a:t>
            </a:r>
            <a:r>
              <a:rPr lang="ru-RU" altLang="ru-RU" sz="1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3665537" y="975519"/>
            <a:ext cx="214153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Плюс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Картофель или</a:t>
            </a:r>
          </a:p>
          <a:p>
            <a:pPr algn="ctr">
              <a:defRPr/>
            </a:pPr>
            <a:r>
              <a:rPr lang="ru-RU" altLang="ru-RU" sz="1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Сах.свёкла</a:t>
            </a:r>
            <a:endParaRPr lang="ru-RU" altLang="ru-RU" sz="1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кг/га</a:t>
            </a:r>
          </a:p>
        </p:txBody>
      </p:sp>
      <p:sp>
        <p:nvSpPr>
          <p:cNvPr id="50" name="Rectangle 29"/>
          <p:cNvSpPr>
            <a:spLocks noChangeArrowheads="1"/>
          </p:cNvSpPr>
          <p:nvPr/>
        </p:nvSpPr>
        <p:spPr bwMode="auto">
          <a:xfrm>
            <a:off x="5310187" y="983069"/>
            <a:ext cx="214153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Плюс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Картофель или</a:t>
            </a:r>
          </a:p>
          <a:p>
            <a:pPr algn="ctr">
              <a:defRPr/>
            </a:pPr>
            <a:r>
              <a:rPr lang="ru-RU" altLang="ru-RU" sz="1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Сах.свёкла</a:t>
            </a:r>
            <a:endParaRPr lang="ru-RU" altLang="ru-RU" sz="1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кг/га</a:t>
            </a:r>
          </a:p>
        </p:txBody>
      </p:sp>
      <p:sp>
        <p:nvSpPr>
          <p:cNvPr id="51" name="Rectangle 41"/>
          <p:cNvSpPr>
            <a:spLocks noChangeArrowheads="1"/>
          </p:cNvSpPr>
          <p:nvPr/>
        </p:nvSpPr>
        <p:spPr bwMode="auto">
          <a:xfrm>
            <a:off x="2334692" y="5020468"/>
            <a:ext cx="4458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alt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1,0% раствора при норме расхода 300 л/га</a:t>
            </a:r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58206" y="982786"/>
            <a:ext cx="22693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Плюс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Картофель или</a:t>
            </a:r>
          </a:p>
          <a:p>
            <a:pPr algn="ctr">
              <a:defRPr/>
            </a:pPr>
            <a:r>
              <a:rPr lang="ru-RU" altLang="ru-RU" sz="1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Сах.свёкла</a:t>
            </a:r>
            <a:endParaRPr lang="ru-RU" altLang="ru-RU" sz="1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alt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кг/га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6724" y="2001619"/>
            <a:ext cx="1688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chemeClr val="accent3">
                    <a:lumMod val="75000"/>
                  </a:schemeClr>
                </a:solidFill>
              </a:rPr>
              <a:t>Аминомакс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 10% 1 л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га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0651" y="1994714"/>
            <a:ext cx="1688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chemeClr val="accent3">
                    <a:lumMod val="75000"/>
                  </a:schemeClr>
                </a:solidFill>
              </a:rPr>
              <a:t>Аминомакс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 10% 1 л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га</a:t>
            </a:r>
          </a:p>
        </p:txBody>
      </p:sp>
      <p:sp>
        <p:nvSpPr>
          <p:cNvPr id="7" name="Rectangle 6"/>
          <p:cNvSpPr/>
          <p:nvPr/>
        </p:nvSpPr>
        <p:spPr>
          <a:xfrm>
            <a:off x="5807074" y="2041545"/>
            <a:ext cx="14289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Меристем К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1л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га</a:t>
            </a:r>
          </a:p>
        </p:txBody>
      </p:sp>
      <p:sp>
        <p:nvSpPr>
          <p:cNvPr id="8" name="Rectangle 7"/>
          <p:cNvSpPr/>
          <p:nvPr/>
        </p:nvSpPr>
        <p:spPr>
          <a:xfrm>
            <a:off x="5536686" y="1856213"/>
            <a:ext cx="1688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chemeClr val="accent3">
                    <a:lumMod val="75000"/>
                  </a:schemeClr>
                </a:solidFill>
              </a:rPr>
              <a:t>Аминомакс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 10% 1 л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га</a:t>
            </a:r>
          </a:p>
        </p:txBody>
      </p:sp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10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981</Words>
  <Application>Microsoft Office PowerPoint</Application>
  <PresentationFormat>On-screen Show (4:3)</PresentationFormat>
  <Paragraphs>454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Schegoleva</dc:creator>
  <cp:lastModifiedBy>Olga Schegoleva</cp:lastModifiedBy>
  <cp:revision>76</cp:revision>
  <dcterms:created xsi:type="dcterms:W3CDTF">2006-08-16T00:00:00Z</dcterms:created>
  <dcterms:modified xsi:type="dcterms:W3CDTF">2021-10-01T11:46:38Z</dcterms:modified>
</cp:coreProperties>
</file>