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32" y="-4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6690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01.10.2021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01.10.2021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01.10.2021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01.10.2021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01.10.2021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01.10.2021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636F-9E64-48A9-A0E8-D6911EA208CE}" type="datetimeFigureOut">
              <a:rPr lang="nb-NO" smtClean="0"/>
              <a:t>01.10.2021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9806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120240" y="3123000"/>
            <a:ext cx="4595760" cy="5169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254061"/>
                </a:solidFill>
                <a:latin typeface="Calibri"/>
              </a:rPr>
              <a:t>Нутривант и Меристем</a:t>
            </a:r>
            <a:endParaRPr/>
          </a:p>
        </p:txBody>
      </p:sp>
      <p:pic>
        <p:nvPicPr>
          <p:cNvPr id="8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280" y="5675400"/>
            <a:ext cx="863280" cy="975960"/>
          </a:xfrm>
          <a:prstGeom prst="rect">
            <a:avLst/>
          </a:prstGeom>
          <a:ln w="9360">
            <a:noFill/>
          </a:ln>
        </p:spPr>
      </p:pic>
      <p:pic>
        <p:nvPicPr>
          <p:cNvPr id="82" name="Imagen 2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0" y="3794760"/>
            <a:ext cx="1343160" cy="769680"/>
          </a:xfrm>
          <a:prstGeom prst="rect">
            <a:avLst/>
          </a:prstGeom>
          <a:ln>
            <a:noFill/>
          </a:ln>
        </p:spPr>
      </p:pic>
      <p:pic>
        <p:nvPicPr>
          <p:cNvPr id="83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179280" y="3847320"/>
            <a:ext cx="1944448" cy="71676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olga\Desktop\1456-ed4_wi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33" y="1026624"/>
            <a:ext cx="4447126" cy="34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/>
          <p:cNvPicPr/>
          <p:nvPr/>
        </p:nvPicPr>
        <p:blipFill>
          <a:blip r:embed="rId7"/>
          <a:stretch>
            <a:fillRect/>
          </a:stretch>
        </p:blipFill>
        <p:spPr>
          <a:xfrm flipH="1">
            <a:off x="253792" y="1018860"/>
            <a:ext cx="2097308" cy="96186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377712" y="1980720"/>
            <a:ext cx="4463640" cy="1142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CC0000"/>
                </a:solidFill>
                <a:latin typeface="Arial"/>
              </a:rPr>
              <a:t>Специальные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CC0000"/>
                </a:solidFill>
                <a:latin typeface="Arial"/>
              </a:rPr>
              <a:t>удобрения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CC0000"/>
                </a:solidFill>
                <a:latin typeface="Arial"/>
              </a:rPr>
              <a:t>нового поколения…</a:t>
            </a:r>
            <a:endParaRPr dirty="0"/>
          </a:p>
        </p:txBody>
      </p:sp>
      <p:sp>
        <p:nvSpPr>
          <p:cNvPr id="84" name="CustomShape 3"/>
          <p:cNvSpPr/>
          <p:nvPr/>
        </p:nvSpPr>
        <p:spPr>
          <a:xfrm>
            <a:off x="5298496" y="4312310"/>
            <a:ext cx="2075400" cy="5778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6600"/>
                </a:solidFill>
                <a:latin typeface="Calibri"/>
              </a:rPr>
              <a:t>ЗЕРНОВЫЕ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38057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char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79">
                                            <p:txEl>
                                              <p:char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9">
                                            <p:txEl>
                                              <p:char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char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9">
                                            <p:txEl>
                                              <p:char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9">
                                            <p:txEl>
                                              <p:char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98064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250920" y="1557360"/>
            <a:ext cx="3168360" cy="456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996600"/>
                </a:solidFill>
                <a:latin typeface="Calibri"/>
              </a:rPr>
              <a:t>Схема 2</a:t>
            </a:r>
            <a:endParaRPr/>
          </a:p>
        </p:txBody>
      </p:sp>
      <p:pic>
        <p:nvPicPr>
          <p:cNvPr id="15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280" y="5675400"/>
            <a:ext cx="863280" cy="975960"/>
          </a:xfrm>
          <a:prstGeom prst="rect">
            <a:avLst/>
          </a:prstGeom>
          <a:ln w="9360"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3570120" y="1416600"/>
            <a:ext cx="25434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>
                <a:solidFill>
                  <a:srgbClr val="254061"/>
                </a:solidFill>
                <a:latin typeface="Times New Roman"/>
              </a:rPr>
              <a:t>ОЗИМАЯ ПШЕНИЦА</a:t>
            </a:r>
            <a:endParaRPr/>
          </a:p>
        </p:txBody>
      </p:sp>
      <p:pic>
        <p:nvPicPr>
          <p:cNvPr id="160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95120" y="3672360"/>
            <a:ext cx="7657920" cy="4000320"/>
          </a:xfrm>
          <a:prstGeom prst="rect">
            <a:avLst/>
          </a:prstGeom>
          <a:ln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1262520" y="5087160"/>
            <a:ext cx="2090520" cy="5468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>
                <a:solidFill>
                  <a:srgbClr val="E46C0A"/>
                </a:solidFill>
                <a:latin typeface="Times New Roman"/>
              </a:rPr>
              <a:t>Стимакс для семян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300-500 мл/тонну семян</a:t>
            </a:r>
            <a:endParaRPr/>
          </a:p>
        </p:txBody>
      </p:sp>
      <p:sp>
        <p:nvSpPr>
          <p:cNvPr id="162" name="CustomShape 4"/>
          <p:cNvSpPr/>
          <p:nvPr/>
        </p:nvSpPr>
        <p:spPr>
          <a:xfrm>
            <a:off x="4151160" y="5167080"/>
            <a:ext cx="840960" cy="41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BBCH 28-31</a:t>
            </a:r>
            <a:endParaRPr/>
          </a:p>
        </p:txBody>
      </p:sp>
      <p:sp>
        <p:nvSpPr>
          <p:cNvPr id="163" name="CustomShape 5"/>
          <p:cNvSpPr/>
          <p:nvPr/>
        </p:nvSpPr>
        <p:spPr>
          <a:xfrm>
            <a:off x="5739480" y="4917240"/>
            <a:ext cx="963360" cy="46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BBCH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38-50</a:t>
            </a:r>
            <a:endParaRPr/>
          </a:p>
        </p:txBody>
      </p:sp>
      <p:sp>
        <p:nvSpPr>
          <p:cNvPr id="164" name="CustomShape 6"/>
          <p:cNvSpPr/>
          <p:nvPr/>
        </p:nvSpPr>
        <p:spPr>
          <a:xfrm flipH="1">
            <a:off x="1360440" y="5671080"/>
            <a:ext cx="647280" cy="46800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65" name="CustomShape 7"/>
          <p:cNvSpPr/>
          <p:nvPr/>
        </p:nvSpPr>
        <p:spPr>
          <a:xfrm>
            <a:off x="2008080" y="1983600"/>
            <a:ext cx="3239640" cy="153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 Универсал для зерновых культур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19-19-19+МЭ (KCL)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2-3 кг/га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77933C"/>
                </a:solidFill>
                <a:latin typeface="Times New Roman"/>
              </a:rPr>
              <a:t>+АМИНОМАКС 10%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500 мл/га</a:t>
            </a:r>
            <a:endParaRPr/>
          </a:p>
        </p:txBody>
      </p:sp>
      <p:sp>
        <p:nvSpPr>
          <p:cNvPr id="166" name="CustomShape 8"/>
          <p:cNvSpPr/>
          <p:nvPr/>
        </p:nvSpPr>
        <p:spPr>
          <a:xfrm>
            <a:off x="4950360" y="2006280"/>
            <a:ext cx="3298320" cy="153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 Универсал для зерновых культур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19-19-19+МЭ (KCL)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2-3 кг/га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77933C"/>
                </a:solidFill>
                <a:latin typeface="Times New Roman"/>
              </a:rPr>
              <a:t>+АМИНОМАКС 10%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FF3300"/>
                </a:solidFill>
                <a:latin typeface="Times New Roman"/>
              </a:rPr>
              <a:t>  </a:t>
            </a:r>
            <a:r>
              <a:rPr lang="ru-RU" sz="1400" b="1">
                <a:solidFill>
                  <a:srgbClr val="000000"/>
                </a:solidFill>
                <a:latin typeface="Times New Roman"/>
              </a:rPr>
              <a:t>500 мл/га</a:t>
            </a:r>
            <a:endParaRPr/>
          </a:p>
        </p:txBody>
      </p:sp>
      <p:sp>
        <p:nvSpPr>
          <p:cNvPr id="167" name="CustomShape 9"/>
          <p:cNvSpPr/>
          <p:nvPr/>
        </p:nvSpPr>
        <p:spPr>
          <a:xfrm>
            <a:off x="572760" y="2258640"/>
            <a:ext cx="10558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i="1">
                <a:solidFill>
                  <a:srgbClr val="000000"/>
                </a:solidFill>
                <a:latin typeface="Calibri"/>
              </a:rPr>
              <a:t>Эконом+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47140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98064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250920" y="1249560"/>
            <a:ext cx="3168360" cy="456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996600"/>
                </a:solidFill>
                <a:latin typeface="Calibri"/>
              </a:rPr>
              <a:t>Схема 3</a:t>
            </a:r>
            <a:endParaRPr/>
          </a:p>
        </p:txBody>
      </p:sp>
      <p:pic>
        <p:nvPicPr>
          <p:cNvPr id="170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280" y="5675400"/>
            <a:ext cx="863280" cy="975960"/>
          </a:xfrm>
          <a:prstGeom prst="rect">
            <a:avLst/>
          </a:prstGeom>
          <a:ln w="9360">
            <a:noFill/>
          </a:ln>
        </p:spPr>
      </p:pic>
      <p:pic>
        <p:nvPicPr>
          <p:cNvPr id="171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95120" y="3672360"/>
            <a:ext cx="7657920" cy="400032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1262520" y="5087160"/>
            <a:ext cx="2090520" cy="5468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>
                <a:solidFill>
                  <a:srgbClr val="E46C0A"/>
                </a:solidFill>
                <a:latin typeface="Times New Roman"/>
              </a:rPr>
              <a:t>Стимакс для семян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300-500 мл/тонну семян</a:t>
            </a:r>
            <a:endParaRPr/>
          </a:p>
        </p:txBody>
      </p:sp>
      <p:sp>
        <p:nvSpPr>
          <p:cNvPr id="173" name="CustomShape 3"/>
          <p:cNvSpPr/>
          <p:nvPr/>
        </p:nvSpPr>
        <p:spPr>
          <a:xfrm>
            <a:off x="4151160" y="5167080"/>
            <a:ext cx="840960" cy="41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BBCH 28-31</a:t>
            </a:r>
            <a:endParaRPr/>
          </a:p>
        </p:txBody>
      </p:sp>
      <p:sp>
        <p:nvSpPr>
          <p:cNvPr id="174" name="CustomShape 4"/>
          <p:cNvSpPr/>
          <p:nvPr/>
        </p:nvSpPr>
        <p:spPr>
          <a:xfrm>
            <a:off x="5739480" y="4917240"/>
            <a:ext cx="963360" cy="46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BBCH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38-50</a:t>
            </a:r>
            <a:endParaRPr/>
          </a:p>
        </p:txBody>
      </p:sp>
      <p:sp>
        <p:nvSpPr>
          <p:cNvPr id="175" name="CustomShape 5"/>
          <p:cNvSpPr/>
          <p:nvPr/>
        </p:nvSpPr>
        <p:spPr>
          <a:xfrm flipH="1">
            <a:off x="1360440" y="5671080"/>
            <a:ext cx="647280" cy="46800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76" name="CustomShape 6"/>
          <p:cNvSpPr/>
          <p:nvPr/>
        </p:nvSpPr>
        <p:spPr>
          <a:xfrm>
            <a:off x="2666880" y="1059120"/>
            <a:ext cx="3239640" cy="259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 Плюс для зерновых культур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19-19-19+ФВ+МЭ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или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 Плюс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Зерновой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376092"/>
                </a:solidFill>
                <a:latin typeface="Times New Roman"/>
              </a:rPr>
              <a:t> </a:t>
            </a:r>
            <a:r>
              <a:rPr lang="ru-RU" sz="1400" b="1">
                <a:solidFill>
                  <a:srgbClr val="008000"/>
                </a:solidFill>
                <a:latin typeface="Times New Roman"/>
              </a:rPr>
              <a:t>6-23-35 +ФВ+МЭ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2-3 кг/га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77933C"/>
                </a:solidFill>
                <a:latin typeface="Times New Roman"/>
              </a:rPr>
              <a:t>+АМИНОМАКС 10%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300-500 мл/га</a:t>
            </a:r>
            <a:endParaRPr/>
          </a:p>
        </p:txBody>
      </p:sp>
      <p:sp>
        <p:nvSpPr>
          <p:cNvPr id="177" name="CustomShape 7"/>
          <p:cNvSpPr/>
          <p:nvPr/>
        </p:nvSpPr>
        <p:spPr>
          <a:xfrm>
            <a:off x="5017680" y="1059120"/>
            <a:ext cx="3239640" cy="259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 Плюс для зерновых культур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19-19-19+ФВ+МЭ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или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 Плюс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Зерновой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376092"/>
                </a:solidFill>
                <a:latin typeface="Times New Roman"/>
              </a:rPr>
              <a:t> </a:t>
            </a:r>
            <a:r>
              <a:rPr lang="ru-RU" sz="1400" b="1">
                <a:solidFill>
                  <a:srgbClr val="008000"/>
                </a:solidFill>
                <a:latin typeface="Times New Roman"/>
              </a:rPr>
              <a:t>6-23-35 +ФВ+МЭ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2-3 кг/га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77933C"/>
                </a:solidFill>
                <a:latin typeface="Times New Roman"/>
              </a:rPr>
              <a:t>+АМИНОМАКС 10%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300-500 мл/га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1774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98064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250920" y="1249560"/>
            <a:ext cx="3168360" cy="456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996600"/>
                </a:solidFill>
                <a:latin typeface="Calibri"/>
              </a:rPr>
              <a:t>Схема 4</a:t>
            </a:r>
            <a:endParaRPr/>
          </a:p>
        </p:txBody>
      </p:sp>
      <p:pic>
        <p:nvPicPr>
          <p:cNvPr id="180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280" y="5675400"/>
            <a:ext cx="863280" cy="975960"/>
          </a:xfrm>
          <a:prstGeom prst="rect">
            <a:avLst/>
          </a:prstGeom>
          <a:ln w="9360">
            <a:noFill/>
          </a:ln>
        </p:spPr>
      </p:pic>
      <p:pic>
        <p:nvPicPr>
          <p:cNvPr id="181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95120" y="3672360"/>
            <a:ext cx="7657920" cy="400032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1262520" y="5087160"/>
            <a:ext cx="2090520" cy="5468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>
                <a:solidFill>
                  <a:srgbClr val="E46C0A"/>
                </a:solidFill>
                <a:latin typeface="Times New Roman"/>
              </a:rPr>
              <a:t>Стимакс для семян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300-500 мл/тонну семян</a:t>
            </a:r>
            <a:endParaRPr/>
          </a:p>
        </p:txBody>
      </p:sp>
      <p:sp>
        <p:nvSpPr>
          <p:cNvPr id="183" name="CustomShape 3"/>
          <p:cNvSpPr/>
          <p:nvPr/>
        </p:nvSpPr>
        <p:spPr>
          <a:xfrm>
            <a:off x="4151160" y="5167080"/>
            <a:ext cx="840960" cy="41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BBCH 28-31</a:t>
            </a:r>
            <a:endParaRPr/>
          </a:p>
        </p:txBody>
      </p:sp>
      <p:sp>
        <p:nvSpPr>
          <p:cNvPr id="184" name="CustomShape 4"/>
          <p:cNvSpPr/>
          <p:nvPr/>
        </p:nvSpPr>
        <p:spPr>
          <a:xfrm>
            <a:off x="5739480" y="4917240"/>
            <a:ext cx="963360" cy="46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BBCH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38-50</a:t>
            </a:r>
            <a:endParaRPr/>
          </a:p>
        </p:txBody>
      </p:sp>
      <p:sp>
        <p:nvSpPr>
          <p:cNvPr id="185" name="CustomShape 5"/>
          <p:cNvSpPr/>
          <p:nvPr/>
        </p:nvSpPr>
        <p:spPr>
          <a:xfrm flipH="1">
            <a:off x="1360440" y="5671080"/>
            <a:ext cx="647280" cy="46800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86" name="CustomShape 6"/>
          <p:cNvSpPr/>
          <p:nvPr/>
        </p:nvSpPr>
        <p:spPr>
          <a:xfrm>
            <a:off x="2652840" y="1050120"/>
            <a:ext cx="3239640" cy="259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 Плюс для зерновых культур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19-19-19+ФВ+МЭ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или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 Плюс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Зерновой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376092"/>
                </a:solidFill>
                <a:latin typeface="Times New Roman"/>
              </a:rPr>
              <a:t> </a:t>
            </a:r>
            <a:r>
              <a:rPr lang="ru-RU" sz="1400" b="1">
                <a:solidFill>
                  <a:srgbClr val="008000"/>
                </a:solidFill>
                <a:latin typeface="Times New Roman"/>
              </a:rPr>
              <a:t>6-23-35 +ФВ+МЭ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2-3 кг/га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77933C"/>
                </a:solidFill>
                <a:latin typeface="Times New Roman"/>
              </a:rPr>
              <a:t>АМИНОМАКС 10%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300-500 мл/га</a:t>
            </a:r>
            <a:endParaRPr/>
          </a:p>
        </p:txBody>
      </p:sp>
      <p:sp>
        <p:nvSpPr>
          <p:cNvPr id="187" name="CustomShape 7"/>
          <p:cNvSpPr/>
          <p:nvPr/>
        </p:nvSpPr>
        <p:spPr>
          <a:xfrm>
            <a:off x="5017680" y="1050120"/>
            <a:ext cx="3239640" cy="259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 Плюс для зерновых культур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19-19-19+ФВ+МЭ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или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 Плюс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Зерновой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376092"/>
                </a:solidFill>
                <a:latin typeface="Times New Roman"/>
              </a:rPr>
              <a:t> </a:t>
            </a:r>
            <a:r>
              <a:rPr lang="ru-RU" sz="1400" b="1">
                <a:solidFill>
                  <a:srgbClr val="008000"/>
                </a:solidFill>
                <a:latin typeface="Times New Roman"/>
              </a:rPr>
              <a:t>6-23-35 +ФВ+МЭ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2-3 кг/га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77933C"/>
                </a:solidFill>
                <a:latin typeface="Times New Roman"/>
              </a:rPr>
              <a:t>АМИНОМАКС 10%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300-500 мл/га</a:t>
            </a:r>
            <a:endParaRPr/>
          </a:p>
        </p:txBody>
      </p:sp>
      <p:sp>
        <p:nvSpPr>
          <p:cNvPr id="188" name="CustomShape 8"/>
          <p:cNvSpPr/>
          <p:nvPr/>
        </p:nvSpPr>
        <p:spPr>
          <a:xfrm>
            <a:off x="7773480" y="4005360"/>
            <a:ext cx="667800" cy="639000"/>
          </a:xfrm>
          <a:prstGeom prst="rect">
            <a:avLst/>
          </a:prstGeom>
          <a:noFill/>
          <a:ln w="19080">
            <a:solidFill>
              <a:srgbClr val="B9CDE5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   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3</a:t>
            </a:r>
            <a:endParaRPr/>
          </a:p>
        </p:txBody>
      </p:sp>
      <p:sp>
        <p:nvSpPr>
          <p:cNvPr id="189" name="CustomShape 9"/>
          <p:cNvSpPr/>
          <p:nvPr/>
        </p:nvSpPr>
        <p:spPr>
          <a:xfrm>
            <a:off x="7043760" y="3352680"/>
            <a:ext cx="1944360" cy="85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>
                <a:solidFill>
                  <a:srgbClr val="984807"/>
                </a:solidFill>
                <a:latin typeface="Times New Roman"/>
              </a:rPr>
              <a:t>Меристем-К</a:t>
            </a:r>
            <a:r>
              <a:rPr lang="ru-RU" b="1">
                <a:solidFill>
                  <a:srgbClr val="0070C0"/>
                </a:solidFill>
                <a:latin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1 л/га.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90" name="CustomShape 10"/>
          <p:cNvSpPr/>
          <p:nvPr/>
        </p:nvSpPr>
        <p:spPr>
          <a:xfrm>
            <a:off x="7620120" y="4624920"/>
            <a:ext cx="13680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Calibri"/>
              </a:rPr>
              <a:t>BBCH 68-72</a:t>
            </a:r>
            <a:r>
              <a:rPr lang="ru-RU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91" name="CustomShape 11"/>
          <p:cNvSpPr/>
          <p:nvPr/>
        </p:nvSpPr>
        <p:spPr>
          <a:xfrm>
            <a:off x="572760" y="2258640"/>
            <a:ext cx="11610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i="1">
                <a:solidFill>
                  <a:srgbClr val="000000"/>
                </a:solidFill>
                <a:latin typeface="Calibri"/>
              </a:rPr>
              <a:t>Качество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59588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980640"/>
          </a:xfrm>
          <a:prstGeom prst="rect">
            <a:avLst/>
          </a:prstGeom>
          <a:ln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250920" y="1328760"/>
            <a:ext cx="3168360" cy="456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996600"/>
                </a:solidFill>
                <a:latin typeface="Calibri"/>
              </a:rPr>
              <a:t>Схема 5</a:t>
            </a:r>
            <a:endParaRPr/>
          </a:p>
        </p:txBody>
      </p:sp>
      <p:pic>
        <p:nvPicPr>
          <p:cNvPr id="19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280" y="5675400"/>
            <a:ext cx="863280" cy="975960"/>
          </a:xfrm>
          <a:prstGeom prst="rect">
            <a:avLst/>
          </a:prstGeom>
          <a:ln w="9360">
            <a:noFill/>
          </a:ln>
        </p:spPr>
      </p:pic>
      <p:pic>
        <p:nvPicPr>
          <p:cNvPr id="195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95120" y="3672360"/>
            <a:ext cx="7657920" cy="4000320"/>
          </a:xfrm>
          <a:prstGeom prst="rect">
            <a:avLst/>
          </a:prstGeom>
          <a:ln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1262520" y="5087160"/>
            <a:ext cx="2090520" cy="5468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>
                <a:solidFill>
                  <a:srgbClr val="E46C0A"/>
                </a:solidFill>
                <a:latin typeface="Times New Roman"/>
              </a:rPr>
              <a:t>Стимакс для семян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300-500 мл/тонну семян</a:t>
            </a:r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4151160" y="5167080"/>
            <a:ext cx="840960" cy="41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BBCH 28-31</a:t>
            </a:r>
            <a:endParaRPr/>
          </a:p>
        </p:txBody>
      </p:sp>
      <p:sp>
        <p:nvSpPr>
          <p:cNvPr id="198" name="CustomShape 4"/>
          <p:cNvSpPr/>
          <p:nvPr/>
        </p:nvSpPr>
        <p:spPr>
          <a:xfrm>
            <a:off x="5739480" y="4917240"/>
            <a:ext cx="963360" cy="46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BBCH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38-50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 flipH="1">
            <a:off x="1360440" y="5671080"/>
            <a:ext cx="647280" cy="46800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00" name="CustomShape 6"/>
          <p:cNvSpPr/>
          <p:nvPr/>
        </p:nvSpPr>
        <p:spPr>
          <a:xfrm>
            <a:off x="2743200" y="1537200"/>
            <a:ext cx="3276360" cy="234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 Плюс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зерновой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6-23-35+ФВ+МЭ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rgbClr val="339933"/>
                </a:solidFill>
                <a:latin typeface="Times New Roman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Times New Roman"/>
              </a:rPr>
              <a:t>2-3 кг/га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77933C"/>
                </a:solidFill>
                <a:latin typeface="Times New Roman"/>
              </a:rPr>
              <a:t>АМИНОМАКС 10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300-500 мл/га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+ </a:t>
            </a:r>
            <a:r>
              <a:rPr lang="ru-RU" sz="1600" b="1">
                <a:solidFill>
                  <a:srgbClr val="E46C0A"/>
                </a:solidFill>
                <a:latin typeface="Times New Roman"/>
              </a:rPr>
              <a:t>Стимакс Плюс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150 мл/га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01" name="CustomShape 7"/>
          <p:cNvSpPr/>
          <p:nvPr/>
        </p:nvSpPr>
        <p:spPr>
          <a:xfrm>
            <a:off x="5027400" y="1537200"/>
            <a:ext cx="2592000" cy="229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 Плюс зерновой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6-23-35+ФВ+МЭ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Times New Roman"/>
              </a:rPr>
              <a:t>2-3 кг/га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77933C"/>
                </a:solidFill>
                <a:latin typeface="Times New Roman"/>
              </a:rPr>
              <a:t>АМИНОМАКС 10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300-500 мл/га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+ </a:t>
            </a:r>
            <a:r>
              <a:rPr lang="ru-RU" sz="1600" b="1">
                <a:solidFill>
                  <a:srgbClr val="E46C0A"/>
                </a:solidFill>
                <a:latin typeface="Times New Roman"/>
              </a:rPr>
              <a:t>Стимакс Плюс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200 мл/га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02" name="CustomShape 8"/>
          <p:cNvSpPr/>
          <p:nvPr/>
        </p:nvSpPr>
        <p:spPr>
          <a:xfrm>
            <a:off x="7553880" y="3978720"/>
            <a:ext cx="667800" cy="639000"/>
          </a:xfrm>
          <a:prstGeom prst="rect">
            <a:avLst/>
          </a:prstGeom>
          <a:noFill/>
          <a:ln w="19080">
            <a:solidFill>
              <a:srgbClr val="B9CDE5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   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3</a:t>
            </a:r>
            <a:endParaRPr/>
          </a:p>
        </p:txBody>
      </p:sp>
      <p:sp>
        <p:nvSpPr>
          <p:cNvPr id="203" name="CustomShape 9"/>
          <p:cNvSpPr/>
          <p:nvPr/>
        </p:nvSpPr>
        <p:spPr>
          <a:xfrm>
            <a:off x="6915600" y="3402360"/>
            <a:ext cx="1944360" cy="85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>
                <a:solidFill>
                  <a:srgbClr val="984807"/>
                </a:solidFill>
                <a:latin typeface="Times New Roman"/>
              </a:rPr>
              <a:t>Меристем-К</a:t>
            </a:r>
            <a:r>
              <a:rPr lang="ru-RU" b="1">
                <a:solidFill>
                  <a:srgbClr val="0070C0"/>
                </a:solidFill>
                <a:latin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1 л/га.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04" name="CustomShape 10"/>
          <p:cNvSpPr/>
          <p:nvPr/>
        </p:nvSpPr>
        <p:spPr>
          <a:xfrm>
            <a:off x="7400520" y="4598640"/>
            <a:ext cx="136800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Calibri"/>
              </a:rPr>
              <a:t>BBCH 68-72</a:t>
            </a:r>
            <a:r>
              <a:rPr lang="ru-RU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03462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98064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611280" y="1447920"/>
            <a:ext cx="486216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008000"/>
                </a:solidFill>
                <a:latin typeface="Calibri"/>
              </a:rPr>
              <a:t>ПРЕИМУЩЕСТВА УДОБРЕНИЙ «НУТРИВАНТ ПЛЮС»</a:t>
            </a:r>
            <a:r>
              <a:rPr lang="ru-RU" sz="4000">
                <a:solidFill>
                  <a:srgbClr val="008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61920" y="2590920"/>
            <a:ext cx="6525720" cy="2146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8000"/>
                </a:solidFill>
                <a:latin typeface="Calibri"/>
              </a:rPr>
              <a:t>- Основаны на лучшем сырье </a:t>
            </a:r>
            <a:endParaRPr/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8000"/>
                </a:solidFill>
                <a:latin typeface="Calibri"/>
              </a:rPr>
              <a:t>- Высокая чистота, без токсичных веществ</a:t>
            </a:r>
            <a:endParaRPr/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8000"/>
                </a:solidFill>
                <a:latin typeface="Calibri"/>
              </a:rPr>
              <a:t>- Состав макро и микроэлементов соответствует </a:t>
            </a:r>
            <a:endParaRPr/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8000"/>
                </a:solidFill>
                <a:latin typeface="Calibri"/>
              </a:rPr>
              <a:t>   биологической  потребности растения</a:t>
            </a:r>
            <a:endParaRPr/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8000"/>
                </a:solidFill>
                <a:latin typeface="Calibri"/>
              </a:rPr>
              <a:t>- Совместимость со средствами защиты растений (СЗР) </a:t>
            </a:r>
            <a:endParaRPr/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8000"/>
                </a:solidFill>
                <a:latin typeface="Calibri"/>
              </a:rPr>
              <a:t>- На сегодняшний день являются</a:t>
            </a:r>
            <a:r>
              <a:rPr lang="ru-RU" sz="1600" b="1">
                <a:solidFill>
                  <a:srgbClr val="FF0000"/>
                </a:solidFill>
                <a:latin typeface="Calibri"/>
              </a:rPr>
              <a:t> ЛУЧШЕЙ</a:t>
            </a:r>
            <a:r>
              <a:rPr lang="ru-RU" sz="1600">
                <a:solidFill>
                  <a:srgbClr val="008000"/>
                </a:solidFill>
                <a:latin typeface="Calibri"/>
              </a:rPr>
              <a:t> листовой подкормкой</a:t>
            </a:r>
            <a:endParaRPr/>
          </a:p>
        </p:txBody>
      </p:sp>
      <p:pic>
        <p:nvPicPr>
          <p:cNvPr id="9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588000" y="2671920"/>
            <a:ext cx="1944360" cy="1595160"/>
          </a:xfrm>
          <a:prstGeom prst="rect">
            <a:avLst/>
          </a:prstGeom>
          <a:ln>
            <a:noFill/>
          </a:ln>
        </p:spPr>
      </p:pic>
      <p:pic>
        <p:nvPicPr>
          <p:cNvPr id="91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79280" y="5675400"/>
            <a:ext cx="863280" cy="97596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64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98064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324000" y="1805040"/>
            <a:ext cx="8137080" cy="6390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6600"/>
                </a:solidFill>
                <a:latin typeface="Calibri"/>
              </a:rPr>
              <a:t>Прилипатель (ПАВ)  </a:t>
            </a:r>
            <a:r>
              <a:rPr lang="ru-RU" sz="3600" b="1">
                <a:solidFill>
                  <a:srgbClr val="C00000"/>
                </a:solidFill>
                <a:latin typeface="Calibri"/>
              </a:rPr>
              <a:t>ФЕРТИВАНТ</a:t>
            </a:r>
            <a:endParaRPr/>
          </a:p>
        </p:txBody>
      </p:sp>
      <p:pic>
        <p:nvPicPr>
          <p:cNvPr id="94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09520" y="2743200"/>
            <a:ext cx="4032000" cy="240372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324000" y="1435320"/>
            <a:ext cx="460800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6600"/>
                </a:solidFill>
                <a:latin typeface="Calibri"/>
              </a:rPr>
              <a:t>«Нутривант» содержит</a:t>
            </a:r>
            <a:endParaRPr/>
          </a:p>
        </p:txBody>
      </p:sp>
      <p:sp>
        <p:nvSpPr>
          <p:cNvPr id="96" name="CustomShape 3"/>
          <p:cNvSpPr/>
          <p:nvPr/>
        </p:nvSpPr>
        <p:spPr>
          <a:xfrm>
            <a:off x="5105520" y="3200400"/>
            <a:ext cx="3600000" cy="6390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000099"/>
                </a:solidFill>
                <a:latin typeface="Calibri"/>
              </a:rPr>
              <a:t>100% фиксация</a:t>
            </a:r>
            <a:endParaRPr/>
          </a:p>
        </p:txBody>
      </p:sp>
      <p:sp>
        <p:nvSpPr>
          <p:cNvPr id="97" name="CustomShape 4"/>
          <p:cNvSpPr/>
          <p:nvPr/>
        </p:nvSpPr>
        <p:spPr>
          <a:xfrm>
            <a:off x="324000" y="1035000"/>
            <a:ext cx="3384360" cy="39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6600"/>
                </a:solidFill>
                <a:latin typeface="Calibri"/>
              </a:rPr>
              <a:t>И самое главное:</a:t>
            </a:r>
            <a:endParaRPr/>
          </a:p>
        </p:txBody>
      </p:sp>
      <p:pic>
        <p:nvPicPr>
          <p:cNvPr id="98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79280" y="5675400"/>
            <a:ext cx="863280" cy="97596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4388333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1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8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8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8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8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98064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197640" y="1328760"/>
            <a:ext cx="6840000" cy="6390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6600"/>
                </a:solidFill>
                <a:latin typeface="Calibri"/>
              </a:rPr>
              <a:t>Прилипатель FERTIVANT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3505320" y="2007360"/>
            <a:ext cx="3887280" cy="11253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i="1">
                <a:solidFill>
                  <a:srgbClr val="000099"/>
                </a:solidFill>
                <a:latin typeface="Calibri"/>
              </a:rPr>
              <a:t>Обеспечивает медленный, постоянный и непрерывный уровень потока питательных элементов на длинный период времени</a:t>
            </a:r>
            <a:r>
              <a:rPr lang="ru-RU" sz="2000" b="1">
                <a:solidFill>
                  <a:srgbClr val="000099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02" name="CustomShape 3"/>
          <p:cNvSpPr/>
          <p:nvPr/>
        </p:nvSpPr>
        <p:spPr>
          <a:xfrm>
            <a:off x="4824720" y="3407400"/>
            <a:ext cx="3887280" cy="638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i="1">
                <a:solidFill>
                  <a:srgbClr val="000099"/>
                </a:solidFill>
                <a:latin typeface="Calibri"/>
              </a:rPr>
              <a:t>Препятствует смыву питательных элементов с дождевыми осадками</a:t>
            </a:r>
            <a:r>
              <a:rPr lang="ru-RU" sz="2000" b="1" i="1">
                <a:solidFill>
                  <a:srgbClr val="000099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03" name="CustomShape 4"/>
          <p:cNvSpPr/>
          <p:nvPr/>
        </p:nvSpPr>
        <p:spPr>
          <a:xfrm>
            <a:off x="5638680" y="4399920"/>
            <a:ext cx="3852360" cy="1338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i="1">
                <a:solidFill>
                  <a:srgbClr val="000099"/>
                </a:solidFill>
                <a:latin typeface="Calibri"/>
              </a:rPr>
              <a:t>Усиливает поверхностное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b="1" i="1">
                <a:solidFill>
                  <a:srgbClr val="000099"/>
                </a:solidFill>
                <a:latin typeface="Calibri"/>
              </a:rPr>
              <a:t>натяжение и равномерно распределяет раствор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b="1" i="1">
                <a:solidFill>
                  <a:srgbClr val="000099"/>
                </a:solidFill>
                <a:latin typeface="Calibri"/>
              </a:rPr>
              <a:t>по поверхности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b="1" i="1">
                <a:solidFill>
                  <a:srgbClr val="000099"/>
                </a:solidFill>
                <a:latin typeface="Calibri"/>
              </a:rPr>
              <a:t>листовой пластины</a:t>
            </a:r>
            <a:r>
              <a:rPr lang="ru-RU" b="1" i="1">
                <a:solidFill>
                  <a:srgbClr val="000099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id="104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71360" y="3116520"/>
            <a:ext cx="3960360" cy="2376000"/>
          </a:xfrm>
          <a:prstGeom prst="rect">
            <a:avLst/>
          </a:prstGeom>
          <a:ln>
            <a:noFill/>
          </a:ln>
        </p:spPr>
      </p:pic>
      <p:pic>
        <p:nvPicPr>
          <p:cNvPr id="105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743200" y="2007360"/>
            <a:ext cx="431280" cy="388440"/>
          </a:xfrm>
          <a:prstGeom prst="rect">
            <a:avLst/>
          </a:prstGeom>
          <a:ln>
            <a:noFill/>
          </a:ln>
        </p:spPr>
      </p:pic>
      <p:pic>
        <p:nvPicPr>
          <p:cNvPr id="106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231440" y="3407400"/>
            <a:ext cx="431280" cy="388440"/>
          </a:xfrm>
          <a:prstGeom prst="rect">
            <a:avLst/>
          </a:prstGeom>
          <a:ln>
            <a:noFill/>
          </a:ln>
        </p:spPr>
      </p:pic>
      <p:pic>
        <p:nvPicPr>
          <p:cNvPr id="107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5081760" y="4399920"/>
            <a:ext cx="431280" cy="388440"/>
          </a:xfrm>
          <a:prstGeom prst="rect">
            <a:avLst/>
          </a:prstGeom>
          <a:ln>
            <a:noFill/>
          </a:ln>
        </p:spPr>
      </p:pic>
      <p:pic>
        <p:nvPicPr>
          <p:cNvPr id="108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79280" y="5675400"/>
            <a:ext cx="863280" cy="97596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42613906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9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98064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4572000" y="1295280"/>
            <a:ext cx="3413520" cy="674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336600"/>
                </a:solidFill>
                <a:latin typeface="Calibri"/>
              </a:rPr>
              <a:t>Нутривант Плюс</a:t>
            </a:r>
            <a:r>
              <a:rPr lang="ru-RU" sz="2600" b="1">
                <a:solidFill>
                  <a:srgbClr val="336600"/>
                </a:solidFill>
                <a:latin typeface="Calibri"/>
              </a:rPr>
              <a:t> 
Зерновой</a:t>
            </a:r>
            <a:endParaRPr/>
          </a:p>
        </p:txBody>
      </p:sp>
      <p:pic>
        <p:nvPicPr>
          <p:cNvPr id="11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280" y="5675400"/>
            <a:ext cx="863280" cy="975960"/>
          </a:xfrm>
          <a:prstGeom prst="rect">
            <a:avLst/>
          </a:prstGeom>
          <a:ln w="9360">
            <a:noFill/>
          </a:ln>
        </p:spPr>
      </p:pic>
      <p:pic>
        <p:nvPicPr>
          <p:cNvPr id="112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584960" y="2438280"/>
            <a:ext cx="2085480" cy="1391400"/>
          </a:xfrm>
          <a:prstGeom prst="rect">
            <a:avLst/>
          </a:prstGeom>
          <a:ln>
            <a:noFill/>
          </a:ln>
        </p:spPr>
      </p:pic>
      <p:pic>
        <p:nvPicPr>
          <p:cNvPr id="113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4001760"/>
            <a:ext cx="2056320" cy="1368720"/>
          </a:xfrm>
          <a:prstGeom prst="rect">
            <a:avLst/>
          </a:prstGeom>
          <a:ln>
            <a:noFill/>
          </a:ln>
        </p:spPr>
      </p:pic>
      <p:pic>
        <p:nvPicPr>
          <p:cNvPr id="114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6723720" y="4001760"/>
            <a:ext cx="1816560" cy="1361160"/>
          </a:xfrm>
          <a:prstGeom prst="rect">
            <a:avLst/>
          </a:prstGeom>
          <a:ln>
            <a:noFill/>
          </a:ln>
        </p:spPr>
      </p:pic>
      <p:pic>
        <p:nvPicPr>
          <p:cNvPr id="115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1259632" y="1980720"/>
            <a:ext cx="2309400" cy="3473640"/>
          </a:xfrm>
          <a:prstGeom prst="rect">
            <a:avLst/>
          </a:prstGeom>
          <a:ln>
            <a:noFill/>
          </a:ln>
        </p:spPr>
      </p:pic>
      <p:pic>
        <p:nvPicPr>
          <p:cNvPr id="116" name="Picture 5"/>
          <p:cNvPicPr/>
          <p:nvPr/>
        </p:nvPicPr>
        <p:blipFill>
          <a:blip r:embed="rId8"/>
          <a:stretch>
            <a:fillRect/>
          </a:stretch>
        </p:blipFill>
        <p:spPr>
          <a:xfrm>
            <a:off x="6723720" y="2735280"/>
            <a:ext cx="1816560" cy="1094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7484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98064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2209680" y="1146240"/>
            <a:ext cx="6742800" cy="10652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336600"/>
                </a:solidFill>
                <a:latin typeface="Calibri"/>
              </a:rPr>
              <a:t>Некорневые подкормки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336600"/>
                </a:solidFill>
                <a:latin typeface="Calibri"/>
              </a:rPr>
              <a:t>«Нутривант» для зерновых культур</a:t>
            </a:r>
            <a:endParaRPr/>
          </a:p>
        </p:txBody>
      </p:sp>
      <p:pic>
        <p:nvPicPr>
          <p:cNvPr id="11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280" y="5675400"/>
            <a:ext cx="863280" cy="97596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120" name="Table 2"/>
          <p:cNvGraphicFramePr/>
          <p:nvPr/>
        </p:nvGraphicFramePr>
        <p:xfrm>
          <a:off x="2621160" y="2618640"/>
          <a:ext cx="5866920" cy="685440"/>
        </p:xfrm>
        <a:graphic>
          <a:graphicData uri="http://schemas.openxmlformats.org/drawingml/2006/table">
            <a:tbl>
              <a:tblPr/>
              <a:tblGrid>
                <a:gridCol w="957960"/>
                <a:gridCol w="1017720"/>
                <a:gridCol w="957960"/>
                <a:gridCol w="1017720"/>
                <a:gridCol w="1017720"/>
                <a:gridCol w="897840"/>
              </a:tblGrid>
              <a:tr h="31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23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35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1MgO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0,1B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+ФВ</a:t>
                      </a:r>
                      <a:endParaRPr/>
                    </a:p>
                  </a:txBody>
                  <a:tcPr/>
                </a:tc>
              </a:tr>
              <a:tr h="3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0,2Mn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0,2Zn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0,2Cu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0,05Fe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0,002Mo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1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74096" y="1268760"/>
            <a:ext cx="1872440" cy="2753680"/>
          </a:xfrm>
          <a:prstGeom prst="rect">
            <a:avLst/>
          </a:prstGeom>
          <a:ln>
            <a:noFill/>
          </a:ln>
        </p:spPr>
      </p:pic>
      <p:graphicFrame>
        <p:nvGraphicFramePr>
          <p:cNvPr id="122" name="Table 3"/>
          <p:cNvGraphicFramePr/>
          <p:nvPr/>
        </p:nvGraphicFramePr>
        <p:xfrm>
          <a:off x="611280" y="4480560"/>
          <a:ext cx="5941800" cy="677160"/>
        </p:xfrm>
        <a:graphic>
          <a:graphicData uri="http://schemas.openxmlformats.org/drawingml/2006/table">
            <a:tbl>
              <a:tblPr/>
              <a:tblGrid>
                <a:gridCol w="995040"/>
                <a:gridCol w="1056960"/>
                <a:gridCol w="995040"/>
                <a:gridCol w="1056960"/>
                <a:gridCol w="998640"/>
                <a:gridCol w="839160"/>
              </a:tblGrid>
              <a:tr h="31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19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19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19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2MgO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1,6S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+ФВ</a:t>
                      </a:r>
                      <a:endParaRPr/>
                    </a:p>
                  </a:txBody>
                  <a:tcPr/>
                </a:tc>
              </a:tr>
              <a:tr h="34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0,08Fe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0,004Mn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0,002Zn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0,005Cu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0,005Mo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olga\Desktop\Правки Сайт 2021\Pics ICL мешки\6. НП 19-19-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1776270" cy="26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0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98064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2472120" y="1146240"/>
            <a:ext cx="6446160" cy="10652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336600"/>
                </a:solidFill>
                <a:latin typeface="Calibri"/>
              </a:rPr>
              <a:t>Некорневые подкормки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336600"/>
                </a:solidFill>
                <a:latin typeface="Calibri"/>
              </a:rPr>
              <a:t>«Нутривант» для зерновых культур</a:t>
            </a:r>
            <a:endParaRPr/>
          </a:p>
        </p:txBody>
      </p:sp>
      <p:pic>
        <p:nvPicPr>
          <p:cNvPr id="12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280" y="5675400"/>
            <a:ext cx="863280" cy="97596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127" name="Table 2"/>
          <p:cNvGraphicFramePr/>
          <p:nvPr>
            <p:extLst>
              <p:ext uri="{D42A27DB-BD31-4B8C-83A1-F6EECF244321}">
                <p14:modId xmlns:p14="http://schemas.microsoft.com/office/powerpoint/2010/main" val="904971083"/>
              </p:ext>
            </p:extLst>
          </p:nvPr>
        </p:nvGraphicFramePr>
        <p:xfrm>
          <a:off x="387720" y="2807474"/>
          <a:ext cx="5941800" cy="761640"/>
        </p:xfrm>
        <a:graphic>
          <a:graphicData uri="http://schemas.openxmlformats.org/drawingml/2006/table">
            <a:tbl>
              <a:tblPr/>
              <a:tblGrid>
                <a:gridCol w="995040"/>
                <a:gridCol w="1056960"/>
                <a:gridCol w="995040"/>
                <a:gridCol w="1056960"/>
                <a:gridCol w="998640"/>
                <a:gridCol w="839160"/>
              </a:tblGrid>
              <a:tr h="30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Arial"/>
                        </a:rPr>
                        <a:t>19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19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19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3MgO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Arial"/>
                        </a:rPr>
                        <a:t>2,4S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0,02B</a:t>
                      </a:r>
                      <a:endParaRPr/>
                    </a:p>
                  </a:txBody>
                  <a:tcPr/>
                </a:tc>
              </a:tr>
              <a:tr h="456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0,2Fe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Arial"/>
                        </a:rPr>
                        <a:t>0,025Mn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0,052Zn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0,0025Cu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Arial"/>
                        </a:rPr>
                        <a:t>0,0025Mo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9" name="CustomShape 3"/>
          <p:cNvSpPr/>
          <p:nvPr/>
        </p:nvSpPr>
        <p:spPr>
          <a:xfrm>
            <a:off x="1042560" y="3963600"/>
            <a:ext cx="496188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8000"/>
                </a:solidFill>
                <a:latin typeface="Calibri"/>
              </a:rPr>
              <a:t>11 элементов в одной </a:t>
            </a:r>
            <a:r>
              <a:rPr lang="ru-RU" sz="2400" b="1" dirty="0" err="1">
                <a:solidFill>
                  <a:srgbClr val="008000"/>
                </a:solidFill>
                <a:latin typeface="Calibri"/>
              </a:rPr>
              <a:t>формуляции</a:t>
            </a:r>
            <a:r>
              <a:rPr lang="ru-RU" sz="2400" b="1" dirty="0">
                <a:solidFill>
                  <a:srgbClr val="008000"/>
                </a:solidFill>
                <a:latin typeface="Calibri"/>
              </a:rPr>
              <a:t>!</a:t>
            </a:r>
            <a:endParaRPr dirty="0"/>
          </a:p>
        </p:txBody>
      </p:sp>
      <p:pic>
        <p:nvPicPr>
          <p:cNvPr id="3074" name="Picture 2" descr="\\server\NetPub\Olga\OLGA SHCHEGOLEVA\КАРТИНКИ Often used !!!!\Nutrivant bags Pictures\Nutrivant Univers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49" y="2720745"/>
            <a:ext cx="2121305" cy="339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087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980640"/>
          </a:xfrm>
          <a:prstGeom prst="rect">
            <a:avLst/>
          </a:prstGeom>
          <a:ln>
            <a:noFill/>
          </a:ln>
        </p:spPr>
      </p:pic>
      <p:pic>
        <p:nvPicPr>
          <p:cNvPr id="13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280" y="5675400"/>
            <a:ext cx="863280" cy="975960"/>
          </a:xfrm>
          <a:prstGeom prst="rect">
            <a:avLst/>
          </a:prstGeom>
          <a:ln w="9360"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6326280" y="2002680"/>
            <a:ext cx="2285640" cy="75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Общий азот (N)                      3,2%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Органический азот (N)         3,2%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Свободные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Аминокислоты                       10%</a:t>
            </a:r>
            <a:endParaRPr sz="1000" dirty="0"/>
          </a:p>
        </p:txBody>
      </p:sp>
      <p:sp>
        <p:nvSpPr>
          <p:cNvPr id="133" name="CustomShape 2"/>
          <p:cNvSpPr/>
          <p:nvPr/>
        </p:nvSpPr>
        <p:spPr>
          <a:xfrm>
            <a:off x="6324480" y="3796200"/>
            <a:ext cx="2640008" cy="23671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Экстракт водоросли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 err="1">
                <a:solidFill>
                  <a:srgbClr val="000000"/>
                </a:solidFill>
                <a:latin typeface="Calibri"/>
              </a:rPr>
              <a:t>Ascophyllum</a:t>
            </a:r>
            <a:r>
              <a:rPr lang="ru-RU" sz="1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Calibri"/>
              </a:rPr>
              <a:t>nodosum</a:t>
            </a:r>
            <a:r>
              <a:rPr lang="ru-RU" sz="1000" b="1" dirty="0">
                <a:solidFill>
                  <a:srgbClr val="000000"/>
                </a:solidFill>
                <a:latin typeface="Calibri"/>
              </a:rPr>
              <a:t>	10%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Свободные аминокислоты	 4%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Общий азот (N)                              	2%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Мочевинный азот (N)	0,6%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Органический азот (N)	1,4%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Водорастворимый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фосфор (P2O5)                             	8%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Водорастворимый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калий (K2O)	                               7%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Водорастворимый бор (B)	0,15%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Водорастворимый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молибден (</a:t>
            </a:r>
            <a:r>
              <a:rPr lang="ru-RU" sz="1000" b="1" dirty="0" err="1">
                <a:solidFill>
                  <a:srgbClr val="000000"/>
                </a:solidFill>
                <a:latin typeface="Calibri"/>
              </a:rPr>
              <a:t>Mo</a:t>
            </a:r>
            <a:r>
              <a:rPr lang="ru-RU" sz="1000" b="1" dirty="0">
                <a:solidFill>
                  <a:srgbClr val="000000"/>
                </a:solidFill>
                <a:latin typeface="Calibri"/>
              </a:rPr>
              <a:t>)	                              0,15%</a:t>
            </a:r>
            <a:endParaRPr sz="1000" dirty="0"/>
          </a:p>
        </p:txBody>
      </p:sp>
      <p:sp>
        <p:nvSpPr>
          <p:cNvPr id="134" name="CustomShape 3"/>
          <p:cNvSpPr/>
          <p:nvPr/>
        </p:nvSpPr>
        <p:spPr>
          <a:xfrm>
            <a:off x="1816920" y="1905120"/>
            <a:ext cx="2895120" cy="22671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Свободные аминокислоты              6%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Общий азот (N)                                   7,5%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Органический азот (N)               2,5%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Мочевинный азот(N)                 5%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Водорастворимый 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оксид фосфора (P2O5)                       5% 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Водорастворимый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оксид калия (K2O)	            5,4%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Водорастворимый бор (В)	            0,1% Водорастворимое 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железо (</a:t>
            </a:r>
            <a:r>
              <a:rPr lang="ru-RU" sz="1000" b="1" dirty="0" err="1">
                <a:solidFill>
                  <a:srgbClr val="000000"/>
                </a:solidFill>
                <a:latin typeface="Calibri"/>
              </a:rPr>
              <a:t>Fe</a:t>
            </a:r>
            <a:r>
              <a:rPr lang="ru-RU" sz="1000" b="1" dirty="0">
                <a:solidFill>
                  <a:srgbClr val="000000"/>
                </a:solidFill>
                <a:latin typeface="Calibri"/>
              </a:rPr>
              <a:t>)	                                     0,3%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Железо (</a:t>
            </a:r>
            <a:r>
              <a:rPr lang="ru-RU" sz="1000" b="1" dirty="0" err="1">
                <a:solidFill>
                  <a:srgbClr val="000000"/>
                </a:solidFill>
                <a:latin typeface="Calibri"/>
              </a:rPr>
              <a:t>Fe</a:t>
            </a:r>
            <a:r>
              <a:rPr lang="ru-RU" sz="1000" b="1" dirty="0">
                <a:solidFill>
                  <a:srgbClr val="000000"/>
                </a:solidFill>
                <a:latin typeface="Calibri"/>
              </a:rPr>
              <a:t>), </a:t>
            </a:r>
            <a:r>
              <a:rPr lang="ru-RU" sz="1000" b="1" dirty="0" err="1">
                <a:solidFill>
                  <a:srgbClr val="000000"/>
                </a:solidFill>
                <a:latin typeface="Calibri"/>
              </a:rPr>
              <a:t>хелат</a:t>
            </a:r>
            <a:r>
              <a:rPr lang="ru-RU" sz="1000" b="1" dirty="0">
                <a:solidFill>
                  <a:srgbClr val="000000"/>
                </a:solidFill>
                <a:latin typeface="Calibri"/>
              </a:rPr>
              <a:t> DTPA	            0,3%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Водорастворимый цинк (</a:t>
            </a:r>
            <a:r>
              <a:rPr lang="ru-RU" sz="1000" b="1" dirty="0" err="1">
                <a:solidFill>
                  <a:srgbClr val="000000"/>
                </a:solidFill>
                <a:latin typeface="Calibri"/>
              </a:rPr>
              <a:t>Zn</a:t>
            </a:r>
            <a:r>
              <a:rPr lang="ru-RU" sz="1000" b="1" dirty="0">
                <a:solidFill>
                  <a:srgbClr val="000000"/>
                </a:solidFill>
                <a:latin typeface="Calibri"/>
              </a:rPr>
              <a:t>)          0,5%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Цинк (</a:t>
            </a:r>
            <a:r>
              <a:rPr lang="ru-RU" sz="1000" b="1" dirty="0" err="1">
                <a:solidFill>
                  <a:srgbClr val="000000"/>
                </a:solidFill>
                <a:latin typeface="Calibri"/>
              </a:rPr>
              <a:t>Zn</a:t>
            </a:r>
            <a:r>
              <a:rPr lang="ru-RU" sz="1000" b="1" dirty="0">
                <a:solidFill>
                  <a:srgbClr val="000000"/>
                </a:solidFill>
                <a:latin typeface="Calibri"/>
              </a:rPr>
              <a:t>), </a:t>
            </a:r>
            <a:r>
              <a:rPr lang="ru-RU" sz="1000" b="1" dirty="0" err="1">
                <a:solidFill>
                  <a:srgbClr val="000000"/>
                </a:solidFill>
                <a:latin typeface="Calibri"/>
              </a:rPr>
              <a:t>хелат</a:t>
            </a:r>
            <a:r>
              <a:rPr lang="ru-RU" sz="1000" b="1" dirty="0">
                <a:solidFill>
                  <a:srgbClr val="000000"/>
                </a:solidFill>
                <a:latin typeface="Calibri"/>
              </a:rPr>
              <a:t> EDTA                       0,5% </a:t>
            </a:r>
            <a:endParaRPr sz="1000" dirty="0"/>
          </a:p>
        </p:txBody>
      </p:sp>
      <p:sp>
        <p:nvSpPr>
          <p:cNvPr id="135" name="CustomShape 4"/>
          <p:cNvSpPr/>
          <p:nvPr/>
        </p:nvSpPr>
        <p:spPr>
          <a:xfrm>
            <a:off x="1959084" y="4618620"/>
            <a:ext cx="2666520" cy="116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Общий азот (N)	3%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Мочевинный азот(N)	3%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Калий (K2O)    	31% </a:t>
            </a:r>
            <a:endParaRPr sz="1000" dirty="0"/>
          </a:p>
          <a:p>
            <a:pPr>
              <a:lnSpc>
                <a:spcPct val="100000"/>
              </a:lnSpc>
            </a:pPr>
            <a:r>
              <a:rPr lang="ru-RU" sz="1000" b="1" dirty="0">
                <a:solidFill>
                  <a:srgbClr val="000000"/>
                </a:solidFill>
                <a:latin typeface="Calibri"/>
              </a:rPr>
              <a:t>EDTA	                          1% </a:t>
            </a:r>
            <a:endParaRPr sz="1000" dirty="0"/>
          </a:p>
        </p:txBody>
      </p:sp>
      <p:sp>
        <p:nvSpPr>
          <p:cNvPr id="140" name="CustomShape 5"/>
          <p:cNvSpPr/>
          <p:nvPr/>
        </p:nvSpPr>
        <p:spPr>
          <a:xfrm>
            <a:off x="1810900" y="1552760"/>
            <a:ext cx="21805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 err="1">
                <a:solidFill>
                  <a:srgbClr val="E46C0A"/>
                </a:solidFill>
                <a:latin typeface="Times New Roman"/>
              </a:rPr>
              <a:t>Стимакс</a:t>
            </a:r>
            <a:r>
              <a:rPr lang="ru-RU" b="1" dirty="0">
                <a:solidFill>
                  <a:srgbClr val="E46C0A"/>
                </a:solidFill>
                <a:latin typeface="Times New Roman"/>
              </a:rPr>
              <a:t> для семян</a:t>
            </a:r>
            <a:endParaRPr dirty="0"/>
          </a:p>
        </p:txBody>
      </p:sp>
      <p:sp>
        <p:nvSpPr>
          <p:cNvPr id="141" name="CustomShape 6"/>
          <p:cNvSpPr/>
          <p:nvPr/>
        </p:nvSpPr>
        <p:spPr>
          <a:xfrm>
            <a:off x="6336000" y="1548720"/>
            <a:ext cx="16549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 err="1">
                <a:solidFill>
                  <a:srgbClr val="77933C"/>
                </a:solidFill>
                <a:latin typeface="Times New Roman"/>
              </a:rPr>
              <a:t>Аминомакс</a:t>
            </a:r>
            <a:r>
              <a:rPr lang="ru-RU" b="1" dirty="0">
                <a:solidFill>
                  <a:srgbClr val="77933C"/>
                </a:solidFill>
                <a:latin typeface="Times New Roman"/>
              </a:rPr>
              <a:t> 10</a:t>
            </a:r>
            <a:endParaRPr dirty="0"/>
          </a:p>
        </p:txBody>
      </p:sp>
      <p:sp>
        <p:nvSpPr>
          <p:cNvPr id="142" name="CustomShape 7"/>
          <p:cNvSpPr/>
          <p:nvPr/>
        </p:nvSpPr>
        <p:spPr>
          <a:xfrm>
            <a:off x="6444208" y="3431520"/>
            <a:ext cx="16747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 err="1">
                <a:solidFill>
                  <a:srgbClr val="E46C0A"/>
                </a:solidFill>
                <a:latin typeface="Times New Roman"/>
              </a:rPr>
              <a:t>Стимакс</a:t>
            </a:r>
            <a:r>
              <a:rPr lang="ru-RU" b="1" dirty="0">
                <a:solidFill>
                  <a:srgbClr val="E46C0A"/>
                </a:solidFill>
                <a:latin typeface="Times New Roman"/>
              </a:rPr>
              <a:t> плюс</a:t>
            </a:r>
            <a:endParaRPr dirty="0"/>
          </a:p>
        </p:txBody>
      </p:sp>
      <p:sp>
        <p:nvSpPr>
          <p:cNvPr id="143" name="CustomShape 8"/>
          <p:cNvSpPr/>
          <p:nvPr/>
        </p:nvSpPr>
        <p:spPr>
          <a:xfrm>
            <a:off x="1959084" y="4266440"/>
            <a:ext cx="14490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984807"/>
                </a:solidFill>
                <a:latin typeface="Times New Roman"/>
              </a:rPr>
              <a:t>Меристем К</a:t>
            </a:r>
            <a:endParaRPr dirty="0"/>
          </a:p>
        </p:txBody>
      </p:sp>
      <p:sp>
        <p:nvSpPr>
          <p:cNvPr id="144" name="CustomShape 9"/>
          <p:cNvSpPr/>
          <p:nvPr/>
        </p:nvSpPr>
        <p:spPr>
          <a:xfrm>
            <a:off x="0" y="985680"/>
            <a:ext cx="10667520" cy="5169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>
                <a:solidFill>
                  <a:srgbClr val="336600"/>
                </a:solidFill>
                <a:latin typeface="Calibri"/>
              </a:rPr>
              <a:t>Корректирующие подкормки «Меристем» для зерновых</a:t>
            </a:r>
            <a:endParaRPr/>
          </a:p>
        </p:txBody>
      </p:sp>
      <p:pic>
        <p:nvPicPr>
          <p:cNvPr id="4098" name="Picture 2" descr="\\server\NetPub\Olga\OLGA SHCHEGOLEVA\MERISTEM\MERISTEM_Bottles\Meristem\meristem-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6" y="3841539"/>
            <a:ext cx="1381967" cy="157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\NetPub\Olga\OLGA SHCHEGOLEVA\MERISTEM\MERISTEM_Bottles\STIMAX group\Stimax_Engl-Russian\stimax для семя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0" y="1731060"/>
            <a:ext cx="1456476" cy="15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NetPub\Olga\OLGA SHCHEGOLEVA\MERISTEM\MERISTEM_Bottles\Aminomax\Aminomax_Pictures\aminomax-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46" y="1552760"/>
            <a:ext cx="1383270" cy="149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\NetPub\Olga\OLGA SHCHEGOLEVA\MERISTEM\MERISTEM_Bottles\STIMAX group\Stimax_Engl-Russian\stimax-ПЛЮС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08" y="3431520"/>
            <a:ext cx="1494139" cy="17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217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98064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250920" y="1557360"/>
            <a:ext cx="3168360" cy="456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996600"/>
                </a:solidFill>
                <a:latin typeface="Calibri"/>
              </a:rPr>
              <a:t>Схема 1</a:t>
            </a:r>
            <a:endParaRPr/>
          </a:p>
        </p:txBody>
      </p:sp>
      <p:pic>
        <p:nvPicPr>
          <p:cNvPr id="14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9280" y="5675400"/>
            <a:ext cx="863280" cy="975960"/>
          </a:xfrm>
          <a:prstGeom prst="rect">
            <a:avLst/>
          </a:prstGeom>
          <a:ln w="9360">
            <a:noFill/>
          </a:ln>
        </p:spPr>
      </p:pic>
      <p:pic>
        <p:nvPicPr>
          <p:cNvPr id="148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95120" y="3672360"/>
            <a:ext cx="7657920" cy="400032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1262520" y="5087160"/>
            <a:ext cx="2090520" cy="5468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>
                <a:solidFill>
                  <a:srgbClr val="E46C0A"/>
                </a:solidFill>
                <a:latin typeface="Times New Roman"/>
              </a:rPr>
              <a:t>Стимакс для семян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300-500 мл/тонну семян</a:t>
            </a:r>
            <a:endParaRPr/>
          </a:p>
        </p:txBody>
      </p:sp>
      <p:sp>
        <p:nvSpPr>
          <p:cNvPr id="150" name="CustomShape 3"/>
          <p:cNvSpPr/>
          <p:nvPr/>
        </p:nvSpPr>
        <p:spPr>
          <a:xfrm>
            <a:off x="4151160" y="5167080"/>
            <a:ext cx="840960" cy="41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BBCH 28-31</a:t>
            </a:r>
            <a:endParaRPr/>
          </a:p>
        </p:txBody>
      </p:sp>
      <p:sp>
        <p:nvSpPr>
          <p:cNvPr id="151" name="CustomShape 4"/>
          <p:cNvSpPr/>
          <p:nvPr/>
        </p:nvSpPr>
        <p:spPr>
          <a:xfrm>
            <a:off x="5739480" y="4917240"/>
            <a:ext cx="963360" cy="46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BBCH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38-50</a:t>
            </a:r>
            <a:endParaRPr/>
          </a:p>
        </p:txBody>
      </p:sp>
      <p:sp>
        <p:nvSpPr>
          <p:cNvPr id="152" name="CustomShape 5"/>
          <p:cNvSpPr/>
          <p:nvPr/>
        </p:nvSpPr>
        <p:spPr>
          <a:xfrm flipH="1">
            <a:off x="1360440" y="5671080"/>
            <a:ext cx="647280" cy="46800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53" name="CustomShape 6"/>
          <p:cNvSpPr/>
          <p:nvPr/>
        </p:nvSpPr>
        <p:spPr>
          <a:xfrm>
            <a:off x="2666880" y="2028600"/>
            <a:ext cx="3457080" cy="199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</a:t>
            </a:r>
            <a:r>
              <a:rPr lang="ru-RU" sz="1400" b="1">
                <a:solidFill>
                  <a:srgbClr val="339933"/>
                </a:solidFill>
                <a:latin typeface="Times New Roman"/>
              </a:rPr>
              <a:t>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18-18-18+2MgO+ 1,6S+МЭ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18-18-18+3MgO+2,4S+МЭ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18-18-18 +4MgO+3,3S+ 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2 кг/га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77933C"/>
                </a:solidFill>
                <a:latin typeface="Times New Roman"/>
              </a:rPr>
              <a:t>+АМИНОМАКС 10%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500 мл/га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154" name="CustomShape 7"/>
          <p:cNvSpPr/>
          <p:nvPr/>
        </p:nvSpPr>
        <p:spPr>
          <a:xfrm>
            <a:off x="572040" y="2258640"/>
            <a:ext cx="9414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i="1">
                <a:solidFill>
                  <a:srgbClr val="000000"/>
                </a:solidFill>
                <a:latin typeface="Calibri"/>
              </a:rPr>
              <a:t>Эконом</a:t>
            </a:r>
            <a:endParaRPr/>
          </a:p>
        </p:txBody>
      </p:sp>
      <p:sp>
        <p:nvSpPr>
          <p:cNvPr id="155" name="CustomShape 8"/>
          <p:cNvSpPr/>
          <p:nvPr/>
        </p:nvSpPr>
        <p:spPr>
          <a:xfrm>
            <a:off x="4924080" y="2042640"/>
            <a:ext cx="3457080" cy="199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339933"/>
                </a:solidFill>
                <a:latin typeface="Times New Roman"/>
              </a:rPr>
              <a:t>Нутривант</a:t>
            </a:r>
            <a:r>
              <a:rPr lang="ru-RU" sz="1400" b="1">
                <a:solidFill>
                  <a:srgbClr val="339933"/>
                </a:solidFill>
                <a:latin typeface="Times New Roman"/>
              </a:rPr>
              <a:t>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18-18-18+2MgO+ 1,6S+МЭ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18-18-18+3MgO+2,4S+МЭ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8000"/>
                </a:solidFill>
                <a:latin typeface="Times New Roman"/>
              </a:rPr>
              <a:t>18-18-18 +4MgO+3,3S+ МЭ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2 кг/га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77933C"/>
                </a:solidFill>
                <a:latin typeface="Times New Roman"/>
              </a:rPr>
              <a:t>+АМИНОМАКС 10%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000000"/>
                </a:solidFill>
                <a:latin typeface="Times New Roman"/>
              </a:rPr>
              <a:t>500 мл/га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0398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508</Words>
  <Application>Microsoft Office PowerPoint</Application>
  <PresentationFormat>On-screen Show (4:3)</PresentationFormat>
  <Paragraphs>218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Kontortema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Schegoleva</dc:creator>
  <cp:lastModifiedBy>Olga Schegoleva</cp:lastModifiedBy>
  <cp:revision>6</cp:revision>
  <dcterms:created xsi:type="dcterms:W3CDTF">2021-10-01T10:18:25Z</dcterms:created>
  <dcterms:modified xsi:type="dcterms:W3CDTF">2021-10-01T11:46:14Z</dcterms:modified>
</cp:coreProperties>
</file>